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369969-09FB-4B02-88FF-00C99D59AFD2}" type="datetimeFigureOut">
              <a:rPr lang="en-GB" smtClean="0"/>
              <a:t>25/04/2024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432634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369969-09FB-4B02-88FF-00C99D59AFD2}" type="datetimeFigureOut">
              <a:rPr lang="en-GB" smtClean="0"/>
              <a:t>25/04/2024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388731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369969-09FB-4B02-88FF-00C99D59AFD2}" type="datetimeFigureOut">
              <a:rPr lang="en-GB" smtClean="0"/>
              <a:t>25/04/2024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3548125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369969-09FB-4B02-88FF-00C99D59AFD2}" type="datetimeFigureOut">
              <a:rPr lang="en-GB" smtClean="0"/>
              <a:t>25/04/2024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346137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369969-09FB-4B02-88FF-00C99D59AFD2}" type="datetimeFigureOut">
              <a:rPr lang="en-GB" smtClean="0"/>
              <a:t>25/04/2024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3457669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369969-09FB-4B02-88FF-00C99D59AFD2}" type="datetimeFigureOut">
              <a:rPr lang="en-GB" smtClean="0"/>
              <a:t>25/04/2024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2451242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369969-09FB-4B02-88FF-00C99D59AFD2}" type="datetimeFigureOut">
              <a:rPr lang="en-GB" smtClean="0"/>
              <a:t>25/04/2024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558157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369969-09FB-4B02-88FF-00C99D59AFD2}" type="datetimeFigureOut">
              <a:rPr lang="en-GB" smtClean="0"/>
              <a:t>25/04/2024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45689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369969-09FB-4B02-88FF-00C99D59AFD2}" type="datetimeFigureOut">
              <a:rPr lang="en-GB" smtClean="0"/>
              <a:t>25/04/2024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1780154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369969-09FB-4B02-88FF-00C99D59AFD2}" type="datetimeFigureOut">
              <a:rPr lang="en-GB" smtClean="0"/>
              <a:t>25/04/2024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292927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369969-09FB-4B02-88FF-00C99D59AFD2}" type="datetimeFigureOut">
              <a:rPr lang="en-GB" smtClean="0"/>
              <a:t>25/04/2024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AF9E59-928E-42DC-970E-CBBC9EFC4FB4}" type="slidenum">
              <a:rPr lang="en-GB" smtClean="0"/>
              <a:t>‹#›</a:t>
            </a:fld>
            <a:endParaRPr lang="en-GB"/>
          </a:p>
        </p:txBody>
      </p:sp>
    </p:spTree>
    <p:extLst>
      <p:ext uri="{BB962C8B-B14F-4D97-AF65-F5344CB8AC3E}">
        <p14:creationId xmlns:p14="http://schemas.microsoft.com/office/powerpoint/2010/main" val="45212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369969-09FB-4B02-88FF-00C99D59AFD2}" type="datetimeFigureOut">
              <a:rPr lang="en-GB" smtClean="0"/>
              <a:t>25/04/2024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AF9E59-928E-42DC-970E-CBBC9EFC4FB4}" type="slidenum">
              <a:rPr lang="en-GB" smtClean="0"/>
              <a:t>‹#›</a:t>
            </a:fld>
            <a:endParaRPr lang="en-GB"/>
          </a:p>
        </p:txBody>
      </p:sp>
    </p:spTree>
    <p:extLst>
      <p:ext uri="{BB962C8B-B14F-4D97-AF65-F5344CB8AC3E}">
        <p14:creationId xmlns:p14="http://schemas.microsoft.com/office/powerpoint/2010/main" val="951043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Intro to Judaism</a:t>
            </a:r>
            <a:endParaRPr lang="en-GB" dirty="0"/>
          </a:p>
        </p:txBody>
      </p:sp>
      <p:sp>
        <p:nvSpPr>
          <p:cNvPr id="3" name="Subtitle 2"/>
          <p:cNvSpPr>
            <a:spLocks noGrp="1"/>
          </p:cNvSpPr>
          <p:nvPr>
            <p:ph type="subTitle" idx="1"/>
          </p:nvPr>
        </p:nvSpPr>
        <p:spPr/>
        <p:txBody>
          <a:bodyPr/>
          <a:lstStyle/>
          <a:p>
            <a:r>
              <a:rPr lang="en-GB" dirty="0" smtClean="0"/>
              <a:t>Culture - food</a:t>
            </a:r>
            <a:endParaRPr lang="en-GB" dirty="0"/>
          </a:p>
        </p:txBody>
      </p:sp>
    </p:spTree>
    <p:extLst>
      <p:ext uri="{BB962C8B-B14F-4D97-AF65-F5344CB8AC3E}">
        <p14:creationId xmlns:p14="http://schemas.microsoft.com/office/powerpoint/2010/main" val="1835640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on </a:t>
            </a:r>
            <a:br>
              <a:rPr lang="en-GB" dirty="0" smtClean="0"/>
            </a:br>
            <a:r>
              <a:rPr lang="en-GB" dirty="0" smtClean="0"/>
              <a:t>my tray today?</a:t>
            </a:r>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40889" y="365125"/>
            <a:ext cx="8876655" cy="6092464"/>
          </a:xfrm>
        </p:spPr>
      </p:pic>
      <p:sp>
        <p:nvSpPr>
          <p:cNvPr id="5" name="AutoShape 2" descr="Buy Pomegranate For Sale Online Now ..."/>
          <p:cNvSpPr>
            <a:spLocks noGrp="1" noChangeAspect="1" noChangeArrowheads="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r>
              <a:rPr lang="en-GB" dirty="0" smtClean="0"/>
              <a:t>Every Jewish festival has food linked to it, whether it’s one item or an entire meal. Much of the food is symbolic, so it is present on the table but is not always eaten.</a:t>
            </a:r>
          </a:p>
          <a:p>
            <a:pPr marL="0" indent="0">
              <a:buNone/>
            </a:pPr>
            <a:endParaRPr lang="en-GB" dirty="0"/>
          </a:p>
          <a:p>
            <a:pPr marL="0" indent="0">
              <a:buNone/>
            </a:pPr>
            <a:r>
              <a:rPr lang="en-GB" dirty="0" smtClean="0"/>
              <a:t>The plate here is used during Passover (which began on Monday).</a:t>
            </a:r>
            <a:endParaRPr lang="en-GB" dirty="0"/>
          </a:p>
        </p:txBody>
      </p:sp>
      <p:sp>
        <p:nvSpPr>
          <p:cNvPr id="7" name="TextBox 6"/>
          <p:cNvSpPr txBox="1"/>
          <p:nvPr/>
        </p:nvSpPr>
        <p:spPr>
          <a:xfrm>
            <a:off x="581891" y="5465618"/>
            <a:ext cx="6172200" cy="369332"/>
          </a:xfrm>
          <a:prstGeom prst="rect">
            <a:avLst/>
          </a:prstGeom>
          <a:noFill/>
        </p:spPr>
        <p:txBody>
          <a:bodyPr wrap="square" rtlCol="0">
            <a:spAutoFit/>
          </a:bodyPr>
          <a:lstStyle/>
          <a:p>
            <a:r>
              <a:rPr lang="en-GB" dirty="0" smtClean="0"/>
              <a:t>.</a:t>
            </a:r>
            <a:endParaRPr lang="en-GB" dirty="0"/>
          </a:p>
        </p:txBody>
      </p:sp>
    </p:spTree>
    <p:extLst>
      <p:ext uri="{BB962C8B-B14F-4D97-AF65-F5344CB8AC3E}">
        <p14:creationId xmlns:p14="http://schemas.microsoft.com/office/powerpoint/2010/main" val="1319681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Buy Pomegranate For Sale Online Now ..."/>
          <p:cNvSpPr>
            <a:spLocks noGrp="1" noChangeAspect="1" noChangeArrowheads="1"/>
          </p:cNvSpPr>
          <p:nvPr>
            <p:ph sz="half" idx="1"/>
          </p:nvPr>
        </p:nvSpPr>
        <p:spPr bwMode="auto">
          <a:xfrm>
            <a:off x="7597909" y="425560"/>
            <a:ext cx="3401327" cy="13341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fontScale="92500"/>
          </a:bodyPr>
          <a:lstStyle/>
          <a:p>
            <a:pPr marL="0" indent="0">
              <a:buNone/>
            </a:pPr>
            <a:r>
              <a:rPr lang="en-GB" b="1" dirty="0" err="1" smtClean="0"/>
              <a:t>Houmous</a:t>
            </a:r>
            <a:r>
              <a:rPr lang="en-GB" b="1" dirty="0" smtClean="0"/>
              <a:t> and flatbread – traditional </a:t>
            </a:r>
            <a:r>
              <a:rPr lang="en-GB" b="1" u="sng" dirty="0" smtClean="0"/>
              <a:t>Middle Eastern </a:t>
            </a:r>
            <a:r>
              <a:rPr lang="en-GB" b="1" dirty="0" smtClean="0"/>
              <a:t>cuisine</a:t>
            </a:r>
            <a:endParaRPr lang="en-GB" b="1"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761509" y="2058194"/>
            <a:ext cx="5181600" cy="3886200"/>
          </a:xfrm>
        </p:spPr>
      </p:pic>
      <p:cxnSp>
        <p:nvCxnSpPr>
          <p:cNvPr id="10" name="Straight Arrow Connector 9"/>
          <p:cNvCxnSpPr/>
          <p:nvPr/>
        </p:nvCxnSpPr>
        <p:spPr>
          <a:xfrm flipH="1">
            <a:off x="7897091" y="1590009"/>
            <a:ext cx="222544" cy="10285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516639" y="1200352"/>
            <a:ext cx="1053359" cy="218146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AutoShape 2" descr="Buy Pomegranate For Sale Online Now ..."/>
          <p:cNvSpPr txBox="1">
            <a:spLocks noChangeAspect="1" noChangeArrowheads="1"/>
          </p:cNvSpPr>
          <p:nvPr/>
        </p:nvSpPr>
        <p:spPr bwMode="auto">
          <a:xfrm>
            <a:off x="8759573" y="2049644"/>
            <a:ext cx="3401327" cy="195164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b="1" dirty="0" smtClean="0"/>
              <a:t>Apple – used in recipe at </a:t>
            </a:r>
            <a:r>
              <a:rPr lang="en-GB" sz="2400" b="1" u="sng" dirty="0" smtClean="0"/>
              <a:t>Passover</a:t>
            </a:r>
            <a:r>
              <a:rPr lang="en-GB" sz="2400" b="1" dirty="0" smtClean="0"/>
              <a:t> to make a paste which represents the mortar used in Jewish </a:t>
            </a:r>
            <a:r>
              <a:rPr lang="en-GB" sz="2400" b="1" u="sng" dirty="0" smtClean="0"/>
              <a:t>huts</a:t>
            </a:r>
            <a:r>
              <a:rPr lang="en-GB" sz="2400" b="1" dirty="0" smtClean="0"/>
              <a:t> (when living in the </a:t>
            </a:r>
            <a:r>
              <a:rPr lang="en-GB" sz="2400" b="1" u="sng" dirty="0" smtClean="0"/>
              <a:t>desert</a:t>
            </a:r>
            <a:r>
              <a:rPr lang="en-GB" sz="2400" b="1" dirty="0" smtClean="0"/>
              <a:t>).</a:t>
            </a:r>
            <a:endParaRPr lang="en-GB" sz="2400" b="1" dirty="0"/>
          </a:p>
        </p:txBody>
      </p:sp>
      <p:cxnSp>
        <p:nvCxnSpPr>
          <p:cNvPr id="14" name="Straight Arrow Connector 13"/>
          <p:cNvCxnSpPr/>
          <p:nvPr/>
        </p:nvCxnSpPr>
        <p:spPr>
          <a:xfrm flipH="1">
            <a:off x="8160318" y="2791476"/>
            <a:ext cx="1565582" cy="63319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AutoShape 2" descr="Buy Pomegranate For Sale Online Now ..."/>
          <p:cNvSpPr txBox="1">
            <a:spLocks noChangeAspect="1" noChangeArrowheads="1"/>
          </p:cNvSpPr>
          <p:nvPr/>
        </p:nvSpPr>
        <p:spPr bwMode="auto">
          <a:xfrm>
            <a:off x="8465117" y="4139265"/>
            <a:ext cx="3401327" cy="13341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smtClean="0"/>
              <a:t>Honey – used at </a:t>
            </a:r>
            <a:r>
              <a:rPr lang="en-GB" b="1" u="sng" dirty="0" smtClean="0"/>
              <a:t>Rosh Hashanah</a:t>
            </a:r>
            <a:r>
              <a:rPr lang="en-GB" b="1" dirty="0" smtClean="0"/>
              <a:t> to represent a positive or ‘sweet’ coming year.</a:t>
            </a:r>
            <a:endParaRPr lang="en-GB" b="1" dirty="0"/>
          </a:p>
        </p:txBody>
      </p:sp>
      <p:cxnSp>
        <p:nvCxnSpPr>
          <p:cNvPr id="17" name="Straight Arrow Connector 16"/>
          <p:cNvCxnSpPr/>
          <p:nvPr/>
        </p:nvCxnSpPr>
        <p:spPr>
          <a:xfrm flipH="1" flipV="1">
            <a:off x="6941127" y="4180180"/>
            <a:ext cx="1603673" cy="30954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6986132" y="5217058"/>
            <a:ext cx="1558668" cy="64624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5247326" y="4806322"/>
            <a:ext cx="848674" cy="132182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2855297" y="4782002"/>
            <a:ext cx="2266766" cy="17231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3169118" y="4438816"/>
            <a:ext cx="1337009" cy="2365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348125" y="3348327"/>
            <a:ext cx="1337009" cy="2365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3917309" y="1699238"/>
            <a:ext cx="2150066" cy="230205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AutoShape 2" descr="Buy Pomegranate For Sale Online Now ..."/>
          <p:cNvSpPr txBox="1">
            <a:spLocks noChangeAspect="1" noChangeArrowheads="1"/>
          </p:cNvSpPr>
          <p:nvPr/>
        </p:nvSpPr>
        <p:spPr bwMode="auto">
          <a:xfrm>
            <a:off x="8666000" y="5445413"/>
            <a:ext cx="3401327" cy="11817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smtClean="0"/>
              <a:t>Beef brisket - </a:t>
            </a:r>
            <a:r>
              <a:rPr lang="en-GB" b="1" u="sng" dirty="0" smtClean="0"/>
              <a:t>Kosher</a:t>
            </a:r>
            <a:r>
              <a:rPr lang="en-GB" b="1" dirty="0" smtClean="0"/>
              <a:t> meat – certain meats and certain parts of certain meats are not eaten.</a:t>
            </a:r>
            <a:endParaRPr lang="en-GB" b="1" dirty="0"/>
          </a:p>
        </p:txBody>
      </p:sp>
      <p:sp>
        <p:nvSpPr>
          <p:cNvPr id="20" name="AutoShape 2" descr="Buy Pomegranate For Sale Online Now ..."/>
          <p:cNvSpPr txBox="1">
            <a:spLocks noChangeAspect="1" noChangeArrowheads="1"/>
          </p:cNvSpPr>
          <p:nvPr/>
        </p:nvSpPr>
        <p:spPr bwMode="auto">
          <a:xfrm>
            <a:off x="4397332" y="5886954"/>
            <a:ext cx="3401327" cy="11817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dirty="0" smtClean="0"/>
              <a:t>Horseradish – used at </a:t>
            </a:r>
            <a:r>
              <a:rPr lang="en-GB" sz="2000" b="1" u="sng" dirty="0" smtClean="0"/>
              <a:t>Passover</a:t>
            </a:r>
            <a:r>
              <a:rPr lang="en-GB" sz="2000" b="1" dirty="0" smtClean="0"/>
              <a:t> to represent the bitterness of </a:t>
            </a:r>
            <a:r>
              <a:rPr lang="en-GB" sz="2000" b="1" u="sng" dirty="0" smtClean="0"/>
              <a:t>Jewish slavery</a:t>
            </a:r>
            <a:r>
              <a:rPr lang="en-GB" sz="2000" b="1" dirty="0" smtClean="0"/>
              <a:t>. </a:t>
            </a:r>
            <a:endParaRPr lang="en-GB" sz="2000" b="1" dirty="0"/>
          </a:p>
        </p:txBody>
      </p:sp>
      <p:sp>
        <p:nvSpPr>
          <p:cNvPr id="22" name="AutoShape 2" descr="Buy Pomegranate For Sale Online Now ..."/>
          <p:cNvSpPr txBox="1">
            <a:spLocks noChangeAspect="1" noChangeArrowheads="1"/>
          </p:cNvSpPr>
          <p:nvPr/>
        </p:nvSpPr>
        <p:spPr bwMode="auto">
          <a:xfrm>
            <a:off x="499061" y="2657225"/>
            <a:ext cx="3401327" cy="11817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u="sng" dirty="0" smtClean="0"/>
              <a:t>Matzos</a:t>
            </a:r>
            <a:r>
              <a:rPr lang="en-GB" sz="2000" b="1" dirty="0" smtClean="0"/>
              <a:t> crackers – represent the unleavened bread made by </a:t>
            </a:r>
            <a:r>
              <a:rPr lang="en-GB" sz="2000" b="1" u="sng" dirty="0" smtClean="0"/>
              <a:t>Jews in the desert </a:t>
            </a:r>
            <a:r>
              <a:rPr lang="en-GB" sz="2000" b="1" dirty="0" smtClean="0"/>
              <a:t>(no raising agents)</a:t>
            </a:r>
            <a:endParaRPr lang="en-GB" sz="2000" b="1" dirty="0"/>
          </a:p>
        </p:txBody>
      </p:sp>
      <p:sp>
        <p:nvSpPr>
          <p:cNvPr id="23" name="AutoShape 2" descr="Buy Pomegranate For Sale Online Now ..."/>
          <p:cNvSpPr txBox="1">
            <a:spLocks noChangeAspect="1" noChangeArrowheads="1"/>
          </p:cNvSpPr>
          <p:nvPr/>
        </p:nvSpPr>
        <p:spPr bwMode="auto">
          <a:xfrm>
            <a:off x="436295" y="4480513"/>
            <a:ext cx="3401327" cy="11817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dirty="0" smtClean="0"/>
              <a:t>Parsley or pickles – dipped in saltwater to </a:t>
            </a:r>
            <a:r>
              <a:rPr lang="en-GB" sz="2000" b="1" u="sng" dirty="0" smtClean="0"/>
              <a:t>represent the tears</a:t>
            </a:r>
            <a:r>
              <a:rPr lang="en-GB" sz="2000" b="1" dirty="0" smtClean="0"/>
              <a:t> of the Jews and their treatment by others.</a:t>
            </a:r>
            <a:endParaRPr lang="en-GB" sz="2000" b="1" dirty="0"/>
          </a:p>
        </p:txBody>
      </p:sp>
      <p:sp>
        <p:nvSpPr>
          <p:cNvPr id="25" name="AutoShape 2" descr="Buy Pomegranate For Sale Online Now ..."/>
          <p:cNvSpPr txBox="1">
            <a:spLocks noChangeAspect="1" noChangeArrowheads="1"/>
          </p:cNvSpPr>
          <p:nvPr/>
        </p:nvSpPr>
        <p:spPr bwMode="auto">
          <a:xfrm>
            <a:off x="790254" y="1200352"/>
            <a:ext cx="3401327" cy="11817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u="sng" dirty="0" smtClean="0"/>
              <a:t>Pomegranate seeds – </a:t>
            </a:r>
            <a:r>
              <a:rPr lang="en-GB" sz="2000" b="1" dirty="0" smtClean="0"/>
              <a:t>represent the </a:t>
            </a:r>
            <a:r>
              <a:rPr lang="en-GB" sz="2000" b="1" u="sng" dirty="0" smtClean="0"/>
              <a:t>613 </a:t>
            </a:r>
            <a:r>
              <a:rPr lang="en-GB" sz="2000" b="1" u="sng" dirty="0" err="1" smtClean="0"/>
              <a:t>Mitzvot</a:t>
            </a:r>
            <a:r>
              <a:rPr lang="en-GB" sz="2000" b="1" u="sng" dirty="0" smtClean="0"/>
              <a:t> </a:t>
            </a:r>
            <a:r>
              <a:rPr lang="en-GB" sz="2000" b="1" dirty="0" smtClean="0"/>
              <a:t>(LAWS) of the religion. Used at </a:t>
            </a:r>
            <a:r>
              <a:rPr lang="en-GB" sz="2000" b="1" u="sng" dirty="0" smtClean="0"/>
              <a:t>Rosh Hashanah</a:t>
            </a:r>
            <a:r>
              <a:rPr lang="en-GB" sz="2000" b="1" dirty="0" smtClean="0"/>
              <a:t>.</a:t>
            </a:r>
            <a:endParaRPr lang="en-GB" sz="2000" b="1" dirty="0"/>
          </a:p>
        </p:txBody>
      </p:sp>
      <p:sp>
        <p:nvSpPr>
          <p:cNvPr id="8" name="Title 7"/>
          <p:cNvSpPr>
            <a:spLocks noGrp="1"/>
          </p:cNvSpPr>
          <p:nvPr>
            <p:ph type="title"/>
          </p:nvPr>
        </p:nvSpPr>
        <p:spPr/>
        <p:txBody>
          <a:bodyPr/>
          <a:lstStyle/>
          <a:p>
            <a:r>
              <a:rPr lang="en-GB" dirty="0" smtClean="0"/>
              <a:t>    </a:t>
            </a:r>
            <a:endParaRPr lang="en-GB" dirty="0"/>
          </a:p>
        </p:txBody>
      </p:sp>
    </p:spTree>
    <p:extLst>
      <p:ext uri="{BB962C8B-B14F-4D97-AF65-F5344CB8AC3E}">
        <p14:creationId xmlns:p14="http://schemas.microsoft.com/office/powerpoint/2010/main" val="34668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3" grpId="0"/>
      <p:bldP spid="16" grpId="0"/>
      <p:bldP spid="18" grpId="0"/>
      <p:bldP spid="20" grpId="0"/>
      <p:bldP spid="22" grpId="0"/>
      <p:bldP spid="23" grpId="0"/>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205</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Intro to Judaism</vt:lpstr>
      <vt:lpstr>What’s on  my tray today?</vt:lpstr>
      <vt:lpstr>    </vt:lpstr>
    </vt:vector>
  </TitlesOfParts>
  <Company>MECM-01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Judaism</dc:title>
  <dc:creator>Mrs. Rickers</dc:creator>
  <cp:lastModifiedBy>Mrs. Rickers</cp:lastModifiedBy>
  <cp:revision>8</cp:revision>
  <dcterms:created xsi:type="dcterms:W3CDTF">2024-04-24T12:07:02Z</dcterms:created>
  <dcterms:modified xsi:type="dcterms:W3CDTF">2024-04-25T09:02:49Z</dcterms:modified>
</cp:coreProperties>
</file>