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mv" ContentType="video/x-ms-wm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notesMasterIdLst>
    <p:notesMasterId r:id="rId20"/>
  </p:notesMasterIdLst>
  <p:sldIdLst>
    <p:sldId id="308" r:id="rId5"/>
    <p:sldId id="293" r:id="rId6"/>
    <p:sldId id="307" r:id="rId7"/>
    <p:sldId id="284" r:id="rId8"/>
    <p:sldId id="295" r:id="rId9"/>
    <p:sldId id="309" r:id="rId10"/>
    <p:sldId id="310" r:id="rId11"/>
    <p:sldId id="299" r:id="rId12"/>
    <p:sldId id="305" r:id="rId13"/>
    <p:sldId id="297" r:id="rId14"/>
    <p:sldId id="306" r:id="rId15"/>
    <p:sldId id="296" r:id="rId16"/>
    <p:sldId id="298" r:id="rId17"/>
    <p:sldId id="286" r:id="rId18"/>
    <p:sldId id="301"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AA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3A2AD3-6D7E-41FA-8D28-35237742E9DC}" v="2" dt="2023-10-04T12:20:31.7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510" autoAdjust="0"/>
  </p:normalViewPr>
  <p:slideViewPr>
    <p:cSldViewPr snapToGrid="0">
      <p:cViewPr varScale="1">
        <p:scale>
          <a:sx n="55" d="100"/>
          <a:sy n="55" d="100"/>
        </p:scale>
        <p:origin x="1714" y="5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mith Faye Ann" userId="19851cb3-fe66-4f6f-974b-b2ec3078b424" providerId="ADAL" clId="{C43A2AD3-6D7E-41FA-8D28-35237742E9DC}"/>
    <pc:docChg chg="custSel modSld">
      <pc:chgData name="Smith Faye Ann" userId="19851cb3-fe66-4f6f-974b-b2ec3078b424" providerId="ADAL" clId="{C43A2AD3-6D7E-41FA-8D28-35237742E9DC}" dt="2023-10-04T12:32:55.710" v="23" actId="1076"/>
      <pc:docMkLst>
        <pc:docMk/>
      </pc:docMkLst>
      <pc:sldChg chg="modSp mod">
        <pc:chgData name="Smith Faye Ann" userId="19851cb3-fe66-4f6f-974b-b2ec3078b424" providerId="ADAL" clId="{C43A2AD3-6D7E-41FA-8D28-35237742E9DC}" dt="2023-10-04T12:20:05.740" v="11" actId="207"/>
        <pc:sldMkLst>
          <pc:docMk/>
          <pc:sldMk cId="3325074247" sldId="284"/>
        </pc:sldMkLst>
        <pc:spChg chg="mod">
          <ac:chgData name="Smith Faye Ann" userId="19851cb3-fe66-4f6f-974b-b2ec3078b424" providerId="ADAL" clId="{C43A2AD3-6D7E-41FA-8D28-35237742E9DC}" dt="2023-10-04T12:20:05.740" v="11" actId="207"/>
          <ac:spMkLst>
            <pc:docMk/>
            <pc:sldMk cId="3325074247" sldId="284"/>
            <ac:spMk id="2" creationId="{3D614062-C5BB-827D-186D-21D44767C6DA}"/>
          </ac:spMkLst>
        </pc:spChg>
      </pc:sldChg>
      <pc:sldChg chg="modSp mod">
        <pc:chgData name="Smith Faye Ann" userId="19851cb3-fe66-4f6f-974b-b2ec3078b424" providerId="ADAL" clId="{C43A2AD3-6D7E-41FA-8D28-35237742E9DC}" dt="2023-10-04T12:32:42.842" v="20" actId="1076"/>
        <pc:sldMkLst>
          <pc:docMk/>
          <pc:sldMk cId="1743349970" sldId="286"/>
        </pc:sldMkLst>
        <pc:spChg chg="mod">
          <ac:chgData name="Smith Faye Ann" userId="19851cb3-fe66-4f6f-974b-b2ec3078b424" providerId="ADAL" clId="{C43A2AD3-6D7E-41FA-8D28-35237742E9DC}" dt="2023-10-04T12:32:42.842" v="20" actId="1076"/>
          <ac:spMkLst>
            <pc:docMk/>
            <pc:sldMk cId="1743349970" sldId="286"/>
            <ac:spMk id="8" creationId="{FF758EF1-B36A-7556-9CE9-AEF2B6100657}"/>
          </ac:spMkLst>
        </pc:spChg>
      </pc:sldChg>
      <pc:sldChg chg="modSp mod">
        <pc:chgData name="Smith Faye Ann" userId="19851cb3-fe66-4f6f-974b-b2ec3078b424" providerId="ADAL" clId="{C43A2AD3-6D7E-41FA-8D28-35237742E9DC}" dt="2023-10-04T12:19:19.258" v="1" actId="1076"/>
        <pc:sldMkLst>
          <pc:docMk/>
          <pc:sldMk cId="2408095338" sldId="297"/>
        </pc:sldMkLst>
        <pc:spChg chg="mod">
          <ac:chgData name="Smith Faye Ann" userId="19851cb3-fe66-4f6f-974b-b2ec3078b424" providerId="ADAL" clId="{C43A2AD3-6D7E-41FA-8D28-35237742E9DC}" dt="2023-10-04T12:19:19.258" v="1" actId="1076"/>
          <ac:spMkLst>
            <pc:docMk/>
            <pc:sldMk cId="2408095338" sldId="297"/>
            <ac:spMk id="6" creationId="{E4CB334F-8B14-5827-1D0F-59ECAAC3614D}"/>
          </ac:spMkLst>
        </pc:spChg>
      </pc:sldChg>
      <pc:sldChg chg="modSp mod">
        <pc:chgData name="Smith Faye Ann" userId="19851cb3-fe66-4f6f-974b-b2ec3078b424" providerId="ADAL" clId="{C43A2AD3-6D7E-41FA-8D28-35237742E9DC}" dt="2023-10-04T12:32:49.811" v="21" actId="14100"/>
        <pc:sldMkLst>
          <pc:docMk/>
          <pc:sldMk cId="3068340228" sldId="299"/>
        </pc:sldMkLst>
        <pc:spChg chg="mod">
          <ac:chgData name="Smith Faye Ann" userId="19851cb3-fe66-4f6f-974b-b2ec3078b424" providerId="ADAL" clId="{C43A2AD3-6D7E-41FA-8D28-35237742E9DC}" dt="2023-10-04T12:32:49.811" v="21" actId="14100"/>
          <ac:spMkLst>
            <pc:docMk/>
            <pc:sldMk cId="3068340228" sldId="299"/>
            <ac:spMk id="2" creationId="{8BC853EC-92F9-F899-C6A6-C212816C38BC}"/>
          </ac:spMkLst>
        </pc:spChg>
      </pc:sldChg>
      <pc:sldChg chg="modSp mod">
        <pc:chgData name="Smith Faye Ann" userId="19851cb3-fe66-4f6f-974b-b2ec3078b424" providerId="ADAL" clId="{C43A2AD3-6D7E-41FA-8D28-35237742E9DC}" dt="2023-10-04T12:19:37.746" v="9" actId="1076"/>
        <pc:sldMkLst>
          <pc:docMk/>
          <pc:sldMk cId="2515365754" sldId="301"/>
        </pc:sldMkLst>
        <pc:spChg chg="mod">
          <ac:chgData name="Smith Faye Ann" userId="19851cb3-fe66-4f6f-974b-b2ec3078b424" providerId="ADAL" clId="{C43A2AD3-6D7E-41FA-8D28-35237742E9DC}" dt="2023-10-04T12:19:37.746" v="9" actId="1076"/>
          <ac:spMkLst>
            <pc:docMk/>
            <pc:sldMk cId="2515365754" sldId="301"/>
            <ac:spMk id="3" creationId="{2F1EFF45-7BEE-0E8F-3BF1-F6C37B1E4118}"/>
          </ac:spMkLst>
        </pc:spChg>
      </pc:sldChg>
      <pc:sldChg chg="modSp mod">
        <pc:chgData name="Smith Faye Ann" userId="19851cb3-fe66-4f6f-974b-b2ec3078b424" providerId="ADAL" clId="{C43A2AD3-6D7E-41FA-8D28-35237742E9DC}" dt="2023-10-04T12:32:55.710" v="23" actId="1076"/>
        <pc:sldMkLst>
          <pc:docMk/>
          <pc:sldMk cId="125137604" sldId="305"/>
        </pc:sldMkLst>
        <pc:spChg chg="mod">
          <ac:chgData name="Smith Faye Ann" userId="19851cb3-fe66-4f6f-974b-b2ec3078b424" providerId="ADAL" clId="{C43A2AD3-6D7E-41FA-8D28-35237742E9DC}" dt="2023-10-04T12:32:55.710" v="23" actId="1076"/>
          <ac:spMkLst>
            <pc:docMk/>
            <pc:sldMk cId="125137604" sldId="305"/>
            <ac:spMk id="2" creationId="{442DB03C-6B46-95F5-CE93-CD89777B6648}"/>
          </ac:spMkLst>
        </pc:spChg>
      </pc:sldChg>
      <pc:sldChg chg="modSp mod">
        <pc:chgData name="Smith Faye Ann" userId="19851cb3-fe66-4f6f-974b-b2ec3078b424" providerId="ADAL" clId="{C43A2AD3-6D7E-41FA-8D28-35237742E9DC}" dt="2023-10-04T12:19:24.080" v="3" actId="1076"/>
        <pc:sldMkLst>
          <pc:docMk/>
          <pc:sldMk cId="1401878762" sldId="306"/>
        </pc:sldMkLst>
        <pc:spChg chg="mod">
          <ac:chgData name="Smith Faye Ann" userId="19851cb3-fe66-4f6f-974b-b2ec3078b424" providerId="ADAL" clId="{C43A2AD3-6D7E-41FA-8D28-35237742E9DC}" dt="2023-10-04T12:19:24.080" v="3" actId="1076"/>
          <ac:spMkLst>
            <pc:docMk/>
            <pc:sldMk cId="1401878762" sldId="306"/>
            <ac:spMk id="6" creationId="{E4CB334F-8B14-5827-1D0F-59ECAAC3614D}"/>
          </ac:spMkLst>
        </pc:spChg>
      </pc:sldChg>
      <pc:sldChg chg="addSp delSp modSp mod">
        <pc:chgData name="Smith Faye Ann" userId="19851cb3-fe66-4f6f-974b-b2ec3078b424" providerId="ADAL" clId="{C43A2AD3-6D7E-41FA-8D28-35237742E9DC}" dt="2023-10-04T12:20:33.504" v="17" actId="478"/>
        <pc:sldMkLst>
          <pc:docMk/>
          <pc:sldMk cId="1884640850" sldId="309"/>
        </pc:sldMkLst>
        <pc:spChg chg="add del mod">
          <ac:chgData name="Smith Faye Ann" userId="19851cb3-fe66-4f6f-974b-b2ec3078b424" providerId="ADAL" clId="{C43A2AD3-6D7E-41FA-8D28-35237742E9DC}" dt="2023-10-04T12:20:29.224" v="14" actId="478"/>
          <ac:spMkLst>
            <pc:docMk/>
            <pc:sldMk cId="1884640850" sldId="309"/>
            <ac:spMk id="12" creationId="{E3414FBC-8C6B-8FD0-80A3-F3952ACC1C7D}"/>
          </ac:spMkLst>
        </pc:spChg>
        <pc:spChg chg="add del mod">
          <ac:chgData name="Smith Faye Ann" userId="19851cb3-fe66-4f6f-974b-b2ec3078b424" providerId="ADAL" clId="{C43A2AD3-6D7E-41FA-8D28-35237742E9DC}" dt="2023-10-04T12:20:33.504" v="17" actId="478"/>
          <ac:spMkLst>
            <pc:docMk/>
            <pc:sldMk cId="1884640850" sldId="309"/>
            <ac:spMk id="13" creationId="{5812F3A8-94E3-4D1D-DB7A-EE4EDAC23EA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02FBA41-AE4E-44FE-906D-AD79D210A4C7}" type="datetimeFigureOut">
              <a:rPr lang="en-GB" smtClean="0"/>
              <a:t>30/10/2023</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CF3E6EE-410C-4B52-9A29-F0F4362185B4}" type="slidenum">
              <a:rPr lang="en-GB" smtClean="0"/>
              <a:t>‹#›</a:t>
            </a:fld>
            <a:endParaRPr lang="en-GB" dirty="0"/>
          </a:p>
        </p:txBody>
      </p:sp>
    </p:spTree>
    <p:extLst>
      <p:ext uri="{BB962C8B-B14F-4D97-AF65-F5344CB8AC3E}">
        <p14:creationId xmlns:p14="http://schemas.microsoft.com/office/powerpoint/2010/main" val="11943721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findlaw.co.uk/law/criminal/crime_victims/8000.html"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liverpoolecho.co.uk/all-about/birkenhead"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F3E6EE-410C-4B52-9A29-F0F436218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97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F3E6EE-410C-4B52-9A29-F0F436218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8889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F3E6EE-410C-4B52-9A29-F0F4362185B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275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F3E6EE-410C-4B52-9A29-F0F4362185B4}" type="slidenum">
              <a:rPr lang="en-GB" smtClean="0"/>
              <a:t>4</a:t>
            </a:fld>
            <a:endParaRPr lang="en-GB" dirty="0"/>
          </a:p>
        </p:txBody>
      </p:sp>
    </p:spTree>
    <p:extLst>
      <p:ext uri="{BB962C8B-B14F-4D97-AF65-F5344CB8AC3E}">
        <p14:creationId xmlns:p14="http://schemas.microsoft.com/office/powerpoint/2010/main" val="42538570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cs typeface="Tahoma" pitchFamily="34" charset="0"/>
              </a:rPr>
              <a:t>You can get into a lot of trouble with your parents / guardians and also the POLICE….</a:t>
            </a:r>
          </a:p>
          <a:p>
            <a:r>
              <a:rPr lang="en-GB" sz="1200" dirty="0">
                <a:cs typeface="Tahoma" pitchFamily="34" charset="0"/>
              </a:rPr>
              <a:t>THINK about how you behaviour can affect yourself and others. </a:t>
            </a:r>
          </a:p>
          <a:p>
            <a:r>
              <a:rPr lang="en-GB" dirty="0">
                <a:solidFill>
                  <a:schemeClr val="accent1"/>
                </a:solidFill>
                <a:cs typeface="Tahoma" pitchFamily="34" charset="0"/>
              </a:rPr>
              <a:t>Antisocial behaviour can be:</a:t>
            </a:r>
          </a:p>
          <a:p>
            <a:pPr lvl="1"/>
            <a:r>
              <a:rPr lang="en-GB" dirty="0">
                <a:solidFill>
                  <a:schemeClr val="accent1"/>
                </a:solidFill>
                <a:cs typeface="Tahoma" pitchFamily="34" charset="0"/>
              </a:rPr>
              <a:t>Personal, targeting a specific individual or group </a:t>
            </a:r>
          </a:p>
          <a:p>
            <a:pPr lvl="1"/>
            <a:r>
              <a:rPr lang="en-GB" dirty="0">
                <a:solidFill>
                  <a:schemeClr val="accent1"/>
                </a:solidFill>
                <a:cs typeface="Tahoma" pitchFamily="34" charset="0"/>
              </a:rPr>
              <a:t>Nuisance, when a person causes trouble to a community  </a:t>
            </a:r>
          </a:p>
          <a:p>
            <a:pPr lvl="1"/>
            <a:r>
              <a:rPr lang="en-GB" dirty="0">
                <a:solidFill>
                  <a:schemeClr val="accent1"/>
                </a:solidFill>
                <a:cs typeface="Tahoma" pitchFamily="34" charset="0"/>
              </a:rPr>
              <a:t>Environmental, affecting public spaces or buildings.</a:t>
            </a:r>
          </a:p>
          <a:p>
            <a:pPr>
              <a:lnSpc>
                <a:spcPct val="80000"/>
              </a:lnSpc>
            </a:pPr>
            <a:endParaRPr lang="en-US" sz="1200" b="1" dirty="0"/>
          </a:p>
          <a:p>
            <a:pPr>
              <a:lnSpc>
                <a:spcPct val="80000"/>
              </a:lnSpc>
            </a:pPr>
            <a:endParaRPr lang="en-US" sz="1200" b="1" dirty="0"/>
          </a:p>
          <a:p>
            <a:pPr>
              <a:lnSpc>
                <a:spcPct val="80000"/>
              </a:lnSpc>
            </a:pPr>
            <a:r>
              <a:rPr lang="en-US" sz="1200" b="1" dirty="0"/>
              <a:t>What is anti-social behaviour?</a:t>
            </a:r>
          </a:p>
          <a:p>
            <a:pPr>
              <a:lnSpc>
                <a:spcPct val="80000"/>
              </a:lnSpc>
            </a:pPr>
            <a:r>
              <a:rPr lang="en-US" sz="1200" dirty="0"/>
              <a:t>Anti-social behaviour includes things such as:</a:t>
            </a:r>
          </a:p>
          <a:p>
            <a:pPr>
              <a:lnSpc>
                <a:spcPct val="80000"/>
              </a:lnSpc>
            </a:pPr>
            <a:r>
              <a:rPr lang="en-US" sz="1200" dirty="0"/>
              <a:t>rowdy, noisy behaviour in otherwise quiet neighbourhoods </a:t>
            </a:r>
          </a:p>
          <a:p>
            <a:pPr>
              <a:lnSpc>
                <a:spcPct val="80000"/>
              </a:lnSpc>
            </a:pPr>
            <a:r>
              <a:rPr lang="en-US" sz="1200" dirty="0"/>
              <a:t>night time noise from houses or gardens, especially between 11.00 pm and 7.00 am </a:t>
            </a:r>
          </a:p>
          <a:p>
            <a:pPr>
              <a:lnSpc>
                <a:spcPct val="80000"/>
              </a:lnSpc>
            </a:pPr>
            <a:r>
              <a:rPr lang="en-US" sz="1200" dirty="0"/>
              <a:t>threatening, drunken or 'yobbish' behaviour </a:t>
            </a:r>
          </a:p>
          <a:p>
            <a:pPr>
              <a:lnSpc>
                <a:spcPct val="80000"/>
              </a:lnSpc>
            </a:pPr>
            <a:r>
              <a:rPr lang="en-US" sz="1200" dirty="0"/>
              <a:t>vandalism, graffiti and fly-posting </a:t>
            </a:r>
          </a:p>
          <a:p>
            <a:pPr>
              <a:lnSpc>
                <a:spcPct val="80000"/>
              </a:lnSpc>
            </a:pPr>
            <a:r>
              <a:rPr lang="en-US" sz="1200" dirty="0"/>
              <a:t>dealing or buying drugs on the street </a:t>
            </a:r>
          </a:p>
          <a:p>
            <a:pPr>
              <a:lnSpc>
                <a:spcPct val="80000"/>
              </a:lnSpc>
            </a:pPr>
            <a:r>
              <a:rPr lang="en-US" sz="1200" dirty="0"/>
              <a:t>litter and fly-tipping rubbish </a:t>
            </a:r>
          </a:p>
          <a:p>
            <a:pPr>
              <a:lnSpc>
                <a:spcPct val="80000"/>
              </a:lnSpc>
            </a:pPr>
            <a:r>
              <a:rPr lang="en-US" sz="1200" dirty="0"/>
              <a:t>aggressive begging </a:t>
            </a:r>
          </a:p>
          <a:p>
            <a:pPr>
              <a:lnSpc>
                <a:spcPct val="80000"/>
              </a:lnSpc>
            </a:pPr>
            <a:r>
              <a:rPr lang="en-US" sz="1200" dirty="0"/>
              <a:t>drinking in the street </a:t>
            </a:r>
          </a:p>
          <a:p>
            <a:pPr>
              <a:lnSpc>
                <a:spcPct val="80000"/>
              </a:lnSpc>
            </a:pPr>
            <a:r>
              <a:rPr lang="en-US" sz="1200" dirty="0"/>
              <a:t>setting off fireworks late at night </a:t>
            </a:r>
          </a:p>
          <a:p>
            <a:pPr>
              <a:lnSpc>
                <a:spcPct val="80000"/>
              </a:lnSpc>
            </a:pPr>
            <a:r>
              <a:rPr lang="en-US" sz="1200" dirty="0"/>
              <a:t>abandoning cars on the street</a:t>
            </a:r>
          </a:p>
          <a:p>
            <a:pPr>
              <a:lnSpc>
                <a:spcPct val="80000"/>
              </a:lnSpc>
            </a:pPr>
            <a:r>
              <a:rPr lang="en-US" sz="1200" dirty="0"/>
              <a:t>Anti-social behaviour doesn't just make life unpleasant. It can ruin lives and make whole areas feel unsafe.</a:t>
            </a:r>
          </a:p>
          <a:p>
            <a:endParaRPr lang="en-GB" dirty="0"/>
          </a:p>
          <a:p>
            <a:pPr>
              <a:lnSpc>
                <a:spcPct val="80000"/>
              </a:lnSpc>
            </a:pPr>
            <a:r>
              <a:rPr lang="en-US" sz="1200" b="1" dirty="0"/>
              <a:t>If you encounter it, report it</a:t>
            </a:r>
          </a:p>
          <a:p>
            <a:pPr>
              <a:lnSpc>
                <a:spcPct val="80000"/>
              </a:lnSpc>
            </a:pPr>
            <a:r>
              <a:rPr lang="en-US" sz="1200" dirty="0"/>
              <a:t>If anti-social behaviour is a problem in your area, there’s a lot you can do to help put a stop to it.</a:t>
            </a:r>
          </a:p>
          <a:p>
            <a:pPr>
              <a:lnSpc>
                <a:spcPct val="80000"/>
              </a:lnSpc>
            </a:pPr>
            <a:r>
              <a:rPr lang="en-US" sz="1200" dirty="0"/>
              <a:t>You can:</a:t>
            </a:r>
          </a:p>
          <a:p>
            <a:pPr>
              <a:lnSpc>
                <a:spcPct val="80000"/>
              </a:lnSpc>
            </a:pPr>
            <a:r>
              <a:rPr lang="en-US" sz="1200" dirty="0"/>
              <a:t>talk to your neighbours to find out if they're affected as well </a:t>
            </a:r>
          </a:p>
          <a:p>
            <a:pPr>
              <a:lnSpc>
                <a:spcPct val="80000"/>
              </a:lnSpc>
            </a:pPr>
            <a:r>
              <a:rPr lang="en-US" sz="1200" dirty="0"/>
              <a:t>if you feel comfortable doing so talk to the person causing the problem; they may not realise how it is affecting you </a:t>
            </a:r>
          </a:p>
          <a:p>
            <a:pPr>
              <a:lnSpc>
                <a:spcPct val="80000"/>
              </a:lnSpc>
            </a:pPr>
            <a:r>
              <a:rPr lang="en-US" sz="1200" dirty="0"/>
              <a:t>report the problem to your local council's anti-social behaviour coordinator </a:t>
            </a:r>
          </a:p>
          <a:p>
            <a:pPr>
              <a:lnSpc>
                <a:spcPct val="80000"/>
              </a:lnSpc>
            </a:pPr>
            <a:r>
              <a:rPr lang="en-US" sz="1200" dirty="0"/>
              <a:t>call your police force's non-emergency number - 101</a:t>
            </a:r>
          </a:p>
          <a:p>
            <a:pPr>
              <a:lnSpc>
                <a:spcPct val="80000"/>
              </a:lnSpc>
            </a:pPr>
            <a:r>
              <a:rPr lang="en-US" sz="1200" dirty="0"/>
              <a:t>tell your landlord or residents’ association about the situation </a:t>
            </a:r>
          </a:p>
          <a:p>
            <a:pPr>
              <a:lnSpc>
                <a:spcPct val="80000"/>
              </a:lnSpc>
            </a:pPr>
            <a:r>
              <a:rPr lang="en-US" sz="1200" dirty="0"/>
              <a:t>contact your local neighbourhood policing team, or attend one of their regular meetings</a:t>
            </a:r>
          </a:p>
          <a:p>
            <a:pPr>
              <a:lnSpc>
                <a:spcPct val="80000"/>
              </a:lnSpc>
            </a:pPr>
            <a:r>
              <a:rPr lang="en-US" sz="1200" dirty="0"/>
              <a:t>If the situation is an emergency (if someone's life or health is threatened) call 999.</a:t>
            </a:r>
          </a:p>
          <a:p>
            <a:pPr>
              <a:lnSpc>
                <a:spcPct val="80000"/>
              </a:lnSpc>
            </a:pPr>
            <a:r>
              <a:rPr lang="en-US" sz="1200" dirty="0"/>
              <a:t>No matter how you report anti-social behaviour, all complaints are treated as confidential. So you don’t have to worry about your identity being revealed.</a:t>
            </a:r>
          </a:p>
          <a:p>
            <a:pPr>
              <a:lnSpc>
                <a:spcPct val="80000"/>
              </a:lnSpc>
            </a:pPr>
            <a:r>
              <a:rPr lang="en-US" sz="1200" dirty="0"/>
              <a:t>The council and police both need evidence of what's happened to you, so keep a note of problems. They should not ask you to do this indefinitely.</a:t>
            </a:r>
          </a:p>
          <a:p>
            <a:pPr>
              <a:lnSpc>
                <a:spcPct val="80000"/>
              </a:lnSpc>
            </a:pPr>
            <a:r>
              <a:rPr lang="en-US" sz="1200" dirty="0"/>
              <a:t>Once you have reported the problem, you should be kept informed of progress in your case.</a:t>
            </a:r>
          </a:p>
          <a:p>
            <a:pPr>
              <a:lnSpc>
                <a:spcPct val="80000"/>
              </a:lnSpc>
            </a:pPr>
            <a:endParaRPr lang="en-GB" sz="1200" dirty="0"/>
          </a:p>
          <a:p>
            <a:pPr>
              <a:lnSpc>
                <a:spcPct val="80000"/>
              </a:lnSpc>
            </a:pPr>
            <a:r>
              <a:rPr lang="en-GB" sz="1200" dirty="0"/>
              <a:t>Source – Direct.gov.uk </a:t>
            </a:r>
            <a:r>
              <a:rPr lang="en-US" sz="1200" dirty="0"/>
              <a:t>http://www.direct.gov.uk/en/CrimeJusticeAndTheLaw/CrimePrevention/DG_4001652</a:t>
            </a:r>
          </a:p>
          <a:p>
            <a:endParaRPr lang="en-GB" dirty="0"/>
          </a:p>
          <a:p>
            <a:endParaRPr lang="en-GB" dirty="0"/>
          </a:p>
        </p:txBody>
      </p:sp>
      <p:sp>
        <p:nvSpPr>
          <p:cNvPr id="4" name="Slide Number Placeholder 3"/>
          <p:cNvSpPr>
            <a:spLocks noGrp="1"/>
          </p:cNvSpPr>
          <p:nvPr>
            <p:ph type="sldNum" sz="quarter" idx="5"/>
          </p:nvPr>
        </p:nvSpPr>
        <p:spPr/>
        <p:txBody>
          <a:bodyPr/>
          <a:lstStyle/>
          <a:p>
            <a:fld id="{0CF3E6EE-410C-4B52-9A29-F0F4362185B4}" type="slidenum">
              <a:rPr lang="en-GB" smtClean="0"/>
              <a:t>5</a:t>
            </a:fld>
            <a:endParaRPr lang="en-GB" dirty="0"/>
          </a:p>
        </p:txBody>
      </p:sp>
    </p:spTree>
    <p:extLst>
      <p:ext uri="{BB962C8B-B14F-4D97-AF65-F5344CB8AC3E}">
        <p14:creationId xmlns:p14="http://schemas.microsoft.com/office/powerpoint/2010/main" val="17021875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eaLnBrk="0" hangingPunct="0">
              <a:defRPr sz="2400">
                <a:solidFill>
                  <a:schemeClr val="tx1"/>
                </a:solidFill>
                <a:latin typeface="Tahoma" pitchFamily="34" charset="0"/>
              </a:defRPr>
            </a:lvl1pPr>
            <a:lvl2pPr marL="742950" indent="-285750" eaLnBrk="0" hangingPunct="0">
              <a:defRPr sz="2400">
                <a:solidFill>
                  <a:schemeClr val="tx1"/>
                </a:solidFill>
                <a:latin typeface="Tahoma" pitchFamily="34" charset="0"/>
              </a:defRPr>
            </a:lvl2pPr>
            <a:lvl3pPr marL="1143000" indent="-228600" eaLnBrk="0" hangingPunct="0">
              <a:defRPr sz="2400">
                <a:solidFill>
                  <a:schemeClr val="tx1"/>
                </a:solidFill>
                <a:latin typeface="Tahoma" pitchFamily="34" charset="0"/>
              </a:defRPr>
            </a:lvl3pPr>
            <a:lvl4pPr marL="1600200" indent="-228600" eaLnBrk="0" hangingPunct="0">
              <a:defRPr sz="2400">
                <a:solidFill>
                  <a:schemeClr val="tx1"/>
                </a:solidFill>
                <a:latin typeface="Tahoma" pitchFamily="34" charset="0"/>
              </a:defRPr>
            </a:lvl4pPr>
            <a:lvl5pPr marL="2057400" indent="-228600" eaLnBrk="0" hangingPunct="0">
              <a:defRPr sz="2400">
                <a:solidFill>
                  <a:schemeClr val="tx1"/>
                </a:solidFill>
                <a:latin typeface="Tahoma" pitchFamily="34" charset="0"/>
              </a:defRPr>
            </a:lvl5pPr>
            <a:lvl6pPr marL="2514600" indent="-228600" eaLnBrk="0" fontAlgn="base" hangingPunct="0">
              <a:spcBef>
                <a:spcPct val="0"/>
              </a:spcBef>
              <a:spcAft>
                <a:spcPct val="0"/>
              </a:spcAft>
              <a:defRPr sz="2400">
                <a:solidFill>
                  <a:schemeClr val="tx1"/>
                </a:solidFill>
                <a:latin typeface="Tahoma" pitchFamily="34" charset="0"/>
              </a:defRPr>
            </a:lvl6pPr>
            <a:lvl7pPr marL="2971800" indent="-228600" eaLnBrk="0" fontAlgn="base" hangingPunct="0">
              <a:spcBef>
                <a:spcPct val="0"/>
              </a:spcBef>
              <a:spcAft>
                <a:spcPct val="0"/>
              </a:spcAft>
              <a:defRPr sz="2400">
                <a:solidFill>
                  <a:schemeClr val="tx1"/>
                </a:solidFill>
                <a:latin typeface="Tahoma" pitchFamily="34" charset="0"/>
              </a:defRPr>
            </a:lvl7pPr>
            <a:lvl8pPr marL="3429000" indent="-228600" eaLnBrk="0" fontAlgn="base" hangingPunct="0">
              <a:spcBef>
                <a:spcPct val="0"/>
              </a:spcBef>
              <a:spcAft>
                <a:spcPct val="0"/>
              </a:spcAft>
              <a:defRPr sz="2400">
                <a:solidFill>
                  <a:schemeClr val="tx1"/>
                </a:solidFill>
                <a:latin typeface="Tahoma" pitchFamily="34" charset="0"/>
              </a:defRPr>
            </a:lvl8pPr>
            <a:lvl9pPr marL="3886200" indent="-228600" eaLnBrk="0" fontAlgn="base" hangingPunct="0">
              <a:spcBef>
                <a:spcPct val="0"/>
              </a:spcBef>
              <a:spcAft>
                <a:spcPct val="0"/>
              </a:spcAft>
              <a:defRPr sz="2400">
                <a:solidFill>
                  <a:schemeClr val="tx1"/>
                </a:solidFill>
                <a:latin typeface="Tahoma"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33ABB4D-86B7-497E-9A83-2B2CBF15D210}" type="slidenum">
              <a:rPr kumimoji="0" lang="en-US" sz="1200" b="0" i="0" u="none" strike="noStrike" kern="1200" cap="none" spc="0" normalizeH="0" baseline="0" noProof="0">
                <a:ln>
                  <a:noFill/>
                </a:ln>
                <a:solidFill>
                  <a:prstClr val="black"/>
                </a:solidFill>
                <a:effectLst/>
                <a:uLnTx/>
                <a:uFillTx/>
                <a:latin typeface="Times New Roman" pitchFamily="18"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Times New Roman" pitchFamily="18" charset="0"/>
              <a:ea typeface="+mn-ea"/>
              <a:cs typeface="+mn-cs"/>
            </a:endParaRPr>
          </a:p>
        </p:txBody>
      </p:sp>
      <p:sp>
        <p:nvSpPr>
          <p:cNvPr id="18435" name="Rectangle 2"/>
          <p:cNvSpPr>
            <a:spLocks noGrp="1" noRot="1" noChangeAspect="1" noChangeArrowheads="1" noTextEdit="1"/>
          </p:cNvSpPr>
          <p:nvPr>
            <p:ph type="sldImg"/>
          </p:nvPr>
        </p:nvSpPr>
        <p:spPr>
          <a:xfrm>
            <a:off x="90488" y="744538"/>
            <a:ext cx="6616700" cy="3722687"/>
          </a:xfrm>
          <a:ln/>
        </p:spPr>
      </p:sp>
      <p:sp>
        <p:nvSpPr>
          <p:cNvPr id="18436" name="Rectangle 3"/>
          <p:cNvSpPr>
            <a:spLocks noGrp="1" noChangeArrowheads="1"/>
          </p:cNvSpPr>
          <p:nvPr>
            <p:ph type="body" idx="1"/>
          </p:nvPr>
        </p:nvSpPr>
        <p:spPr>
          <a:noFill/>
        </p:spPr>
        <p:txBody>
          <a:bodyPr/>
          <a:lstStyle/>
          <a:p>
            <a:r>
              <a:rPr lang="en-GB" dirty="0"/>
              <a:t>Video footage shows an Emergency</a:t>
            </a:r>
            <a:r>
              <a:rPr lang="en-GB" baseline="0" dirty="0"/>
              <a:t> Service Vehicle</a:t>
            </a:r>
            <a:r>
              <a:rPr lang="en-GB" dirty="0"/>
              <a:t> responding to a</a:t>
            </a:r>
            <a:r>
              <a:rPr lang="en-GB" baseline="0" dirty="0"/>
              <a:t> </a:t>
            </a:r>
            <a:r>
              <a:rPr lang="en-GB" dirty="0"/>
              <a:t>call during civil disturbances in</a:t>
            </a:r>
            <a:r>
              <a:rPr lang="en-GB" baseline="0" dirty="0"/>
              <a:t> Merseyside </a:t>
            </a:r>
            <a:r>
              <a:rPr lang="en-GB" dirty="0"/>
              <a:t>during August 2011. CCTV was broadcast by Local Media and is in the public domain.</a:t>
            </a:r>
          </a:p>
          <a:p>
            <a:endParaRPr lang="en-GB" dirty="0"/>
          </a:p>
          <a:p>
            <a:r>
              <a:rPr lang="en-GB" dirty="0"/>
              <a:t>Vehicle received multiple brick and stone attacks and the driver was showered with glass fragments across his face. The emergency call was not attended by the vehicle and the vehicle was not available for 3 hours whilst it was changed for a spare. </a:t>
            </a:r>
          </a:p>
          <a:p>
            <a:endParaRPr lang="en-GB" dirty="0"/>
          </a:p>
          <a:p>
            <a:r>
              <a:rPr lang="en-GB" dirty="0"/>
              <a:t>Multiple CCTV cameras are fitted to fire appliances, as are multiple cameras on Police vehicles, Ambulances,</a:t>
            </a:r>
            <a:r>
              <a:rPr lang="en-GB" baseline="0" dirty="0"/>
              <a:t> Buses, Taxis and Trains</a:t>
            </a:r>
            <a:r>
              <a:rPr lang="en-GB" dirty="0"/>
              <a:t>.</a:t>
            </a:r>
          </a:p>
          <a:p>
            <a:endParaRPr lang="en-GB" dirty="0"/>
          </a:p>
          <a:p>
            <a:r>
              <a:rPr lang="en-GB" dirty="0"/>
              <a:t>Note : Video only – no sound – speed of video playing is dependant on speed of PC. </a:t>
            </a:r>
            <a:endParaRPr lang="en-US" dirty="0"/>
          </a:p>
        </p:txBody>
      </p:sp>
    </p:spTree>
    <p:extLst>
      <p:ext uri="{BB962C8B-B14F-4D97-AF65-F5344CB8AC3E}">
        <p14:creationId xmlns:p14="http://schemas.microsoft.com/office/powerpoint/2010/main" val="1597957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F3E6EE-410C-4B52-9A29-F0F4362185B4}" type="slidenum">
              <a:rPr lang="en-GB" smtClean="0"/>
              <a:t>7</a:t>
            </a:fld>
            <a:endParaRPr lang="en-GB"/>
          </a:p>
        </p:txBody>
      </p:sp>
    </p:spTree>
    <p:extLst>
      <p:ext uri="{BB962C8B-B14F-4D97-AF65-F5344CB8AC3E}">
        <p14:creationId xmlns:p14="http://schemas.microsoft.com/office/powerpoint/2010/main" val="2076303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dirty="0"/>
          </a:p>
          <a:p>
            <a:pPr>
              <a:lnSpc>
                <a:spcPct val="80000"/>
              </a:lnSpc>
            </a:pPr>
            <a:r>
              <a:rPr lang="en-US" sz="1200" b="1" i="1" dirty="0"/>
              <a:t>Consequences for the hoaxer</a:t>
            </a:r>
            <a:endParaRPr lang="en-US" sz="1200" dirty="0"/>
          </a:p>
          <a:p>
            <a:pPr>
              <a:lnSpc>
                <a:spcPct val="80000"/>
              </a:lnSpc>
            </a:pPr>
            <a:r>
              <a:rPr lang="en-US" sz="1200" dirty="0"/>
              <a:t>All calls to 999 are voice recorded and it is very easy for the telephone operator to trace the telephone that the hoaxer has called from and, in turn, the address that they have called from. This makes it fairly easy to detect hoax callers.</a:t>
            </a:r>
          </a:p>
          <a:p>
            <a:pPr>
              <a:lnSpc>
                <a:spcPct val="80000"/>
              </a:lnSpc>
            </a:pPr>
            <a:r>
              <a:rPr lang="en-US" sz="1200" dirty="0"/>
              <a:t>Criminal proceedings can be brought against any person making a hoax call to the emergency services and they can be taken to court. If they are found guilty of the offence and successfully prosecuted, they may face heavy fines, imprisonment and a criminal record. However, depending on the seriousness, frequency and nature of the hoax calls, some offenders may just get a warning.</a:t>
            </a:r>
          </a:p>
          <a:p>
            <a:pPr>
              <a:lnSpc>
                <a:spcPct val="80000"/>
              </a:lnSpc>
            </a:pPr>
            <a:r>
              <a:rPr lang="en-US" sz="1200" dirty="0"/>
              <a:t>It is important that parents or guardians educate children as to the consequences of hoax 999 calls, as children may commit an offence of this nature as part of a practical joke. However, they should be aware that this may be endangering other people’s lives and it may be necessary to divert their time towards more constructive activities.</a:t>
            </a:r>
          </a:p>
          <a:p>
            <a:pPr>
              <a:lnSpc>
                <a:spcPct val="80000"/>
              </a:lnSpc>
            </a:pPr>
            <a:r>
              <a:rPr lang="en-US" sz="1200" dirty="0"/>
              <a:t>It is important to remember that 999 should only be used in an emergency requiring the attendance of the police, ambulance or fire services. For all non-emergency policing matters, you should </a:t>
            </a:r>
            <a:r>
              <a:rPr lang="en-US" sz="1200" dirty="0">
                <a:hlinkClick r:id="rId3" tooltip="101 calls"/>
              </a:rPr>
              <a:t>dial 101</a:t>
            </a:r>
            <a:r>
              <a:rPr lang="en-US" sz="1200" dirty="0"/>
              <a:t> or contact your local police force.</a:t>
            </a:r>
          </a:p>
          <a:p>
            <a:pPr>
              <a:lnSpc>
                <a:spcPct val="80000"/>
              </a:lnSpc>
            </a:pPr>
            <a:endParaRPr lang="en-GB" sz="1200" dirty="0"/>
          </a:p>
          <a:p>
            <a:pPr>
              <a:lnSpc>
                <a:spcPct val="80000"/>
              </a:lnSpc>
            </a:pPr>
            <a:r>
              <a:rPr lang="en-GB" sz="1200" dirty="0"/>
              <a:t>Source -</a:t>
            </a:r>
            <a:r>
              <a:rPr lang="en-US" sz="1200" dirty="0"/>
              <a:t>http://www.findlaw.co.uk/law/criminal/crimes_a_z/500552.html</a:t>
            </a:r>
          </a:p>
          <a:p>
            <a:endParaRPr lang="en-GB" dirty="0"/>
          </a:p>
        </p:txBody>
      </p:sp>
      <p:sp>
        <p:nvSpPr>
          <p:cNvPr id="4" name="Slide Number Placeholder 3"/>
          <p:cNvSpPr>
            <a:spLocks noGrp="1"/>
          </p:cNvSpPr>
          <p:nvPr>
            <p:ph type="sldNum" sz="quarter" idx="5"/>
          </p:nvPr>
        </p:nvSpPr>
        <p:spPr/>
        <p:txBody>
          <a:bodyPr/>
          <a:lstStyle/>
          <a:p>
            <a:fld id="{0CF3E6EE-410C-4B52-9A29-F0F4362185B4}" type="slidenum">
              <a:rPr lang="en-GB" smtClean="0"/>
              <a:t>8</a:t>
            </a:fld>
            <a:endParaRPr lang="en-GB" dirty="0"/>
          </a:p>
        </p:txBody>
      </p:sp>
    </p:spTree>
    <p:extLst>
      <p:ext uri="{BB962C8B-B14F-4D97-AF65-F5344CB8AC3E}">
        <p14:creationId xmlns:p14="http://schemas.microsoft.com/office/powerpoint/2010/main" val="39020223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Funded activities will be listed on the Merseyside Police and Crime Commissioner website</a:t>
            </a:r>
          </a:p>
        </p:txBody>
      </p:sp>
      <p:sp>
        <p:nvSpPr>
          <p:cNvPr id="4" name="Slide Number Placeholder 3"/>
          <p:cNvSpPr>
            <a:spLocks noGrp="1"/>
          </p:cNvSpPr>
          <p:nvPr>
            <p:ph type="sldNum" sz="quarter" idx="5"/>
          </p:nvPr>
        </p:nvSpPr>
        <p:spPr/>
        <p:txBody>
          <a:bodyPr/>
          <a:lstStyle/>
          <a:p>
            <a:fld id="{0CF3E6EE-410C-4B52-9A29-F0F4362185B4}" type="slidenum">
              <a:rPr lang="en-GB" smtClean="0"/>
              <a:t>9</a:t>
            </a:fld>
            <a:endParaRPr lang="en-GB" dirty="0"/>
          </a:p>
        </p:txBody>
      </p:sp>
    </p:spTree>
    <p:extLst>
      <p:ext uri="{BB962C8B-B14F-4D97-AF65-F5344CB8AC3E}">
        <p14:creationId xmlns:p14="http://schemas.microsoft.com/office/powerpoint/2010/main" val="36705374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r>
              <a:rPr lang="en-US" sz="1200" b="1" dirty="0"/>
              <a:t>Building a bonfire –A</a:t>
            </a:r>
            <a:r>
              <a:rPr lang="en-US" sz="1200" b="1" baseline="0" dirty="0"/>
              <a:t> job for adults only</a:t>
            </a:r>
            <a:endParaRPr lang="en-US" sz="1200" b="1" dirty="0"/>
          </a:p>
          <a:p>
            <a:pPr>
              <a:lnSpc>
                <a:spcPct val="80000"/>
              </a:lnSpc>
            </a:pPr>
            <a:r>
              <a:rPr lang="en-US" sz="1200" dirty="0"/>
              <a:t>Fire can spread easily, so where and how you build your bonfire is important. If you have a bonfire, follow these simple guidelines:</a:t>
            </a:r>
          </a:p>
          <a:p>
            <a:pPr>
              <a:lnSpc>
                <a:spcPct val="80000"/>
              </a:lnSpc>
            </a:pPr>
            <a:r>
              <a:rPr lang="en-US" sz="1200" dirty="0"/>
              <a:t>warn your neighbours beforehand - they are much less likely to complain</a:t>
            </a:r>
            <a:br>
              <a:rPr lang="en-US" sz="1200" dirty="0"/>
            </a:br>
            <a:endParaRPr lang="en-US" sz="1200" dirty="0"/>
          </a:p>
          <a:p>
            <a:pPr>
              <a:lnSpc>
                <a:spcPct val="80000"/>
              </a:lnSpc>
            </a:pPr>
            <a:r>
              <a:rPr lang="en-US" sz="1200" dirty="0"/>
              <a:t>light the bonfire at a time least likely to affect your neighbours - e.g. not on a warm day when people will be in their garden </a:t>
            </a:r>
          </a:p>
          <a:p>
            <a:pPr>
              <a:lnSpc>
                <a:spcPct val="80000"/>
              </a:lnSpc>
            </a:pPr>
            <a:r>
              <a:rPr lang="en-US" sz="1200" dirty="0"/>
              <a:t>only burn dry material not damp, which causes more smoke </a:t>
            </a:r>
          </a:p>
          <a:p>
            <a:pPr>
              <a:lnSpc>
                <a:spcPct val="80000"/>
              </a:lnSpc>
            </a:pPr>
            <a:r>
              <a:rPr lang="en-US" sz="1200" dirty="0"/>
              <a:t>build the bonfire away from sheds, fences and trees </a:t>
            </a:r>
          </a:p>
          <a:p>
            <a:pPr>
              <a:lnSpc>
                <a:spcPct val="80000"/>
              </a:lnSpc>
            </a:pPr>
            <a:r>
              <a:rPr lang="en-US" sz="1200" dirty="0"/>
              <a:t>check there are no cables - like telephone wires - above the bonfire </a:t>
            </a:r>
          </a:p>
          <a:p>
            <a:pPr>
              <a:lnSpc>
                <a:spcPct val="80000"/>
              </a:lnSpc>
            </a:pPr>
            <a:r>
              <a:rPr lang="en-US" sz="1200" dirty="0"/>
              <a:t>don’t use petrol or paraffin to get the fire going – it may get out of control quickly</a:t>
            </a:r>
            <a:br>
              <a:rPr lang="en-US" sz="1200" dirty="0"/>
            </a:br>
            <a:endParaRPr lang="en-US" sz="1200" dirty="0"/>
          </a:p>
          <a:p>
            <a:pPr>
              <a:lnSpc>
                <a:spcPct val="80000"/>
              </a:lnSpc>
            </a:pPr>
            <a:r>
              <a:rPr lang="en-US" sz="1200" b="1" dirty="0"/>
              <a:t>Bonfire safety tips</a:t>
            </a:r>
          </a:p>
          <a:p>
            <a:pPr>
              <a:lnSpc>
                <a:spcPct val="80000"/>
              </a:lnSpc>
            </a:pPr>
            <a:r>
              <a:rPr lang="en-US" sz="1200" dirty="0"/>
              <a:t>Once the bonfire is lit, make sure you:</a:t>
            </a:r>
          </a:p>
          <a:p>
            <a:pPr>
              <a:lnSpc>
                <a:spcPct val="80000"/>
              </a:lnSpc>
            </a:pPr>
            <a:r>
              <a:rPr lang="en-US" sz="1200" dirty="0"/>
              <a:t>keep a bucket of water or a garden hose nearby - in case of emergencies</a:t>
            </a:r>
            <a:br>
              <a:rPr lang="en-US" sz="1200" dirty="0"/>
            </a:br>
            <a:endParaRPr lang="en-US" sz="1200" dirty="0"/>
          </a:p>
          <a:p>
            <a:pPr>
              <a:lnSpc>
                <a:spcPct val="80000"/>
              </a:lnSpc>
            </a:pPr>
            <a:r>
              <a:rPr lang="en-US" sz="1200" dirty="0"/>
              <a:t>don’t leave the bonfire unattended</a:t>
            </a:r>
            <a:br>
              <a:rPr lang="en-US" sz="1200" dirty="0"/>
            </a:br>
            <a:endParaRPr lang="en-US" sz="1200" dirty="0"/>
          </a:p>
          <a:p>
            <a:pPr>
              <a:lnSpc>
                <a:spcPct val="80000"/>
              </a:lnSpc>
            </a:pPr>
            <a:r>
              <a:rPr lang="en-US" sz="1200" dirty="0"/>
              <a:t>keep children and pets away from the bonfire</a:t>
            </a:r>
            <a:br>
              <a:rPr lang="en-US" sz="1200" dirty="0"/>
            </a:br>
            <a:endParaRPr lang="en-US" sz="1200" dirty="0"/>
          </a:p>
          <a:p>
            <a:pPr>
              <a:lnSpc>
                <a:spcPct val="80000"/>
              </a:lnSpc>
            </a:pPr>
            <a:r>
              <a:rPr lang="en-US" sz="1200" dirty="0"/>
              <a:t>don’t throw any fireworks into the fire </a:t>
            </a:r>
          </a:p>
          <a:p>
            <a:pPr>
              <a:lnSpc>
                <a:spcPct val="80000"/>
              </a:lnSpc>
            </a:pPr>
            <a:r>
              <a:rPr lang="en-US" sz="1200" dirty="0"/>
              <a:t>don't burn aerosols, tyres, canisters or anything containing foam or paint - many produce toxic fumes and some containers may explode, causing injury</a:t>
            </a:r>
          </a:p>
          <a:p>
            <a:pPr>
              <a:lnSpc>
                <a:spcPct val="80000"/>
              </a:lnSpc>
            </a:pPr>
            <a:r>
              <a:rPr lang="en-US" sz="1200" dirty="0"/>
              <a:t>Once the bonfire has died down, spray the embers with water to stop it reigniting.</a:t>
            </a:r>
          </a:p>
          <a:p>
            <a:pPr>
              <a:lnSpc>
                <a:spcPct val="80000"/>
              </a:lnSpc>
            </a:pPr>
            <a:endParaRPr lang="en-GB" sz="1200" dirty="0"/>
          </a:p>
          <a:p>
            <a:pPr>
              <a:lnSpc>
                <a:spcPct val="80000"/>
              </a:lnSpc>
            </a:pPr>
            <a:r>
              <a:rPr lang="en-GB" sz="1200" dirty="0"/>
              <a:t>Source – Direct.gov.uk </a:t>
            </a:r>
            <a:r>
              <a:rPr lang="en-US" sz="1200" dirty="0"/>
              <a:t>http://www.direct.gov.uk/en/HomeAndCommunity/InYourHome/Escapingandrecoveringfromafire/DG_180786</a:t>
            </a:r>
          </a:p>
          <a:p>
            <a:pPr>
              <a:lnSpc>
                <a:spcPct val="80000"/>
              </a:lnSpc>
            </a:pPr>
            <a:endParaRPr lang="en-US" sz="1200" dirty="0"/>
          </a:p>
          <a:p>
            <a:pPr eaLnBrk="1" hangingPunct="1"/>
            <a:endParaRPr lang="en-US" dirty="0"/>
          </a:p>
          <a:p>
            <a:endParaRPr lang="en-GB" dirty="0"/>
          </a:p>
        </p:txBody>
      </p:sp>
      <p:sp>
        <p:nvSpPr>
          <p:cNvPr id="4" name="Slide Number Placeholder 3"/>
          <p:cNvSpPr>
            <a:spLocks noGrp="1"/>
          </p:cNvSpPr>
          <p:nvPr>
            <p:ph type="sldNum" sz="quarter" idx="5"/>
          </p:nvPr>
        </p:nvSpPr>
        <p:spPr/>
        <p:txBody>
          <a:bodyPr/>
          <a:lstStyle/>
          <a:p>
            <a:fld id="{0CF3E6EE-410C-4B52-9A29-F0F4362185B4}" type="slidenum">
              <a:rPr lang="en-GB" smtClean="0"/>
              <a:t>10</a:t>
            </a:fld>
            <a:endParaRPr lang="en-GB" dirty="0"/>
          </a:p>
        </p:txBody>
      </p:sp>
    </p:spTree>
    <p:extLst>
      <p:ext uri="{BB962C8B-B14F-4D97-AF65-F5344CB8AC3E}">
        <p14:creationId xmlns:p14="http://schemas.microsoft.com/office/powerpoint/2010/main" val="37113575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eaLnBrk="1" fontAlgn="base" hangingPunct="1">
              <a:lnSpc>
                <a:spcPct val="80000"/>
              </a:lnSpc>
              <a:spcBef>
                <a:spcPct val="20000"/>
              </a:spcBef>
              <a:spcAft>
                <a:spcPct val="0"/>
              </a:spcAft>
            </a:pPr>
            <a:r>
              <a:rPr lang="en-GB" sz="1200" b="1" dirty="0"/>
              <a:t>Only adults - </a:t>
            </a:r>
            <a:r>
              <a:rPr lang="en-GB" sz="1200" dirty="0"/>
              <a:t>over 18’s are allowed to buy and light </a:t>
            </a:r>
          </a:p>
          <a:p>
            <a:pPr marL="342900" lvl="0" indent="-342900" eaLnBrk="1" fontAlgn="base" hangingPunct="1">
              <a:lnSpc>
                <a:spcPct val="80000"/>
              </a:lnSpc>
              <a:spcBef>
                <a:spcPct val="20000"/>
              </a:spcBef>
              <a:spcAft>
                <a:spcPct val="0"/>
              </a:spcAft>
            </a:pPr>
            <a:r>
              <a:rPr lang="en-GB" sz="1200" dirty="0"/>
              <a:t>	fireworks.</a:t>
            </a:r>
          </a:p>
          <a:p>
            <a:pPr marL="342900" lvl="0" indent="-342900" eaLnBrk="1" fontAlgn="base" hangingPunct="1">
              <a:lnSpc>
                <a:spcPct val="80000"/>
              </a:lnSpc>
              <a:spcBef>
                <a:spcPct val="20000"/>
              </a:spcBef>
              <a:spcAft>
                <a:spcPct val="0"/>
              </a:spcAft>
            </a:pPr>
            <a:endParaRPr lang="en-GB" sz="1200" dirty="0"/>
          </a:p>
          <a:p>
            <a:pPr marL="342900" lvl="0" indent="-342900" eaLnBrk="1" fontAlgn="base" hangingPunct="1">
              <a:lnSpc>
                <a:spcPct val="80000"/>
              </a:lnSpc>
              <a:spcBef>
                <a:spcPct val="20000"/>
              </a:spcBef>
              <a:spcAft>
                <a:spcPct val="0"/>
              </a:spcAft>
            </a:pPr>
            <a:r>
              <a:rPr lang="en-GB" sz="1200" b="1" dirty="0"/>
              <a:t>Fireworks are for private use </a:t>
            </a:r>
            <a:r>
              <a:rPr lang="en-GB" sz="1200" dirty="0"/>
              <a:t>– They must never be </a:t>
            </a:r>
          </a:p>
          <a:p>
            <a:pPr marL="342900" lvl="0" indent="-342900" eaLnBrk="1" fontAlgn="base" hangingPunct="1">
              <a:lnSpc>
                <a:spcPct val="80000"/>
              </a:lnSpc>
              <a:spcBef>
                <a:spcPct val="20000"/>
              </a:spcBef>
              <a:spcAft>
                <a:spcPct val="0"/>
              </a:spcAft>
            </a:pPr>
            <a:r>
              <a:rPr lang="en-GB" sz="1200" dirty="0"/>
              <a:t>	set off in a public place; a street, bus, train, park, or near  other persons or animals.</a:t>
            </a:r>
          </a:p>
          <a:p>
            <a:pPr marL="342900" lvl="0" indent="-342900" eaLnBrk="1" fontAlgn="base" hangingPunct="1">
              <a:lnSpc>
                <a:spcPct val="80000"/>
              </a:lnSpc>
              <a:spcBef>
                <a:spcPct val="20000"/>
              </a:spcBef>
              <a:spcAft>
                <a:spcPct val="0"/>
              </a:spcAft>
            </a:pPr>
            <a:endParaRPr lang="en-GB" sz="1200" dirty="0"/>
          </a:p>
          <a:p>
            <a:pPr marL="342900" lvl="0" indent="-342900" eaLnBrk="1" fontAlgn="base" hangingPunct="1">
              <a:lnSpc>
                <a:spcPct val="80000"/>
              </a:lnSpc>
              <a:spcBef>
                <a:spcPct val="20000"/>
              </a:spcBef>
              <a:spcAft>
                <a:spcPct val="0"/>
              </a:spcAft>
            </a:pPr>
            <a:r>
              <a:rPr lang="en-GB" sz="1200" b="1" dirty="0"/>
              <a:t>Bangers are illegal - </a:t>
            </a:r>
            <a:r>
              <a:rPr lang="en-GB" sz="1200" dirty="0"/>
              <a:t>Anybody found selling them, buying them or</a:t>
            </a:r>
          </a:p>
          <a:p>
            <a:pPr marL="342900" lvl="0" indent="-342900" eaLnBrk="1" fontAlgn="base" hangingPunct="1">
              <a:lnSpc>
                <a:spcPct val="80000"/>
              </a:lnSpc>
              <a:spcBef>
                <a:spcPct val="20000"/>
              </a:spcBef>
              <a:spcAft>
                <a:spcPct val="0"/>
              </a:spcAft>
            </a:pPr>
            <a:r>
              <a:rPr lang="en-GB" sz="1200" dirty="0"/>
              <a:t>having them will get in trouble with the police.</a:t>
            </a:r>
          </a:p>
          <a:p>
            <a:pPr marL="342900" lvl="0" indent="-342900" eaLnBrk="1" fontAlgn="base" hangingPunct="1">
              <a:lnSpc>
                <a:spcPct val="80000"/>
              </a:lnSpc>
              <a:spcBef>
                <a:spcPct val="20000"/>
              </a:spcBef>
              <a:spcAft>
                <a:spcPct val="0"/>
              </a:spcAft>
            </a:pPr>
            <a:endParaRPr lang="en-GB" sz="1200" dirty="0"/>
          </a:p>
          <a:p>
            <a:r>
              <a:rPr lang="en-GB" sz="1200" b="1" dirty="0">
                <a:cs typeface="Tahoma" pitchFamily="34" charset="0"/>
              </a:rPr>
              <a:t>Shops</a:t>
            </a:r>
            <a:r>
              <a:rPr lang="en-GB" sz="1200" dirty="0">
                <a:cs typeface="Tahoma" pitchFamily="34" charset="0"/>
              </a:rPr>
              <a:t> which have been checked are then given permission to sell fireworks to adults only.</a:t>
            </a:r>
          </a:p>
          <a:p>
            <a:pPr>
              <a:lnSpc>
                <a:spcPct val="80000"/>
              </a:lnSpc>
            </a:pPr>
            <a:endParaRPr lang="en-US" sz="1200" dirty="0"/>
          </a:p>
          <a:p>
            <a:pPr eaLnBrk="1" hangingPunct="1"/>
            <a:endParaRPr lang="en-US" dirty="0"/>
          </a:p>
          <a:p>
            <a:endParaRPr lang="en-GB" dirty="0"/>
          </a:p>
        </p:txBody>
      </p:sp>
      <p:sp>
        <p:nvSpPr>
          <p:cNvPr id="4" name="Slide Number Placeholder 3"/>
          <p:cNvSpPr>
            <a:spLocks noGrp="1"/>
          </p:cNvSpPr>
          <p:nvPr>
            <p:ph type="sldNum" sz="quarter" idx="5"/>
          </p:nvPr>
        </p:nvSpPr>
        <p:spPr/>
        <p:txBody>
          <a:bodyPr/>
          <a:lstStyle/>
          <a:p>
            <a:fld id="{0CF3E6EE-410C-4B52-9A29-F0F4362185B4}" type="slidenum">
              <a:rPr lang="en-GB" smtClean="0"/>
              <a:t>11</a:t>
            </a:fld>
            <a:endParaRPr lang="en-GB" dirty="0"/>
          </a:p>
        </p:txBody>
      </p:sp>
    </p:spTree>
    <p:extLst>
      <p:ext uri="{BB962C8B-B14F-4D97-AF65-F5344CB8AC3E}">
        <p14:creationId xmlns:p14="http://schemas.microsoft.com/office/powerpoint/2010/main" val="19579326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Play video (Starts automatically)</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 youth in a Halloween mask throws an industrial firework into an off license in Bolton</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 firework was made up of 200 rockets</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 shopkeeper managed to kick the fire works out of the shop</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Discuss the possible consequences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shopkeeper’s baby was behind the counter and suffered injuries sustained by smoke inhalation</a:t>
            </a:r>
            <a:endParaRPr lang="en-GB" dirty="0"/>
          </a:p>
          <a:p>
            <a:endParaRPr lang="en-GB" dirty="0"/>
          </a:p>
        </p:txBody>
      </p:sp>
      <p:sp>
        <p:nvSpPr>
          <p:cNvPr id="4" name="Slide Number Placeholder 3"/>
          <p:cNvSpPr>
            <a:spLocks noGrp="1"/>
          </p:cNvSpPr>
          <p:nvPr>
            <p:ph type="sldNum" sz="quarter" idx="5"/>
          </p:nvPr>
        </p:nvSpPr>
        <p:spPr/>
        <p:txBody>
          <a:bodyPr/>
          <a:lstStyle/>
          <a:p>
            <a:fld id="{0CF3E6EE-410C-4B52-9A29-F0F4362185B4}" type="slidenum">
              <a:rPr lang="en-GB" smtClean="0"/>
              <a:t>12</a:t>
            </a:fld>
            <a:endParaRPr lang="en-GB" dirty="0"/>
          </a:p>
        </p:txBody>
      </p:sp>
    </p:spTree>
    <p:extLst>
      <p:ext uri="{BB962C8B-B14F-4D97-AF65-F5344CB8AC3E}">
        <p14:creationId xmlns:p14="http://schemas.microsoft.com/office/powerpoint/2010/main" val="21407247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r>
              <a:rPr lang="en-GB" dirty="0"/>
              <a:t>What's wrong in this picture?</a:t>
            </a:r>
          </a:p>
          <a:p>
            <a:pPr marL="228600" indent="-228600"/>
            <a:endParaRPr lang="en-GB" dirty="0"/>
          </a:p>
          <a:p>
            <a:pPr marL="228600" indent="-228600">
              <a:lnSpc>
                <a:spcPct val="150000"/>
              </a:lnSpc>
              <a:buFontTx/>
              <a:buAutoNum type="arabicPeriod"/>
            </a:pPr>
            <a:r>
              <a:rPr lang="en-GB" dirty="0"/>
              <a:t>Throwing fireworks over fence.</a:t>
            </a:r>
          </a:p>
          <a:p>
            <a:pPr marL="228600" indent="-228600">
              <a:lnSpc>
                <a:spcPct val="150000"/>
              </a:lnSpc>
              <a:buFontTx/>
              <a:buAutoNum type="arabicPeriod"/>
            </a:pPr>
            <a:r>
              <a:rPr lang="en-GB" dirty="0"/>
              <a:t>Bonfire too near fence and building.</a:t>
            </a:r>
          </a:p>
          <a:p>
            <a:pPr marL="228600" indent="-228600">
              <a:lnSpc>
                <a:spcPct val="150000"/>
              </a:lnSpc>
              <a:buFontTx/>
              <a:buAutoNum type="arabicPeriod"/>
            </a:pPr>
            <a:r>
              <a:rPr lang="en-GB" dirty="0"/>
              <a:t>Building has flammable items inside.</a:t>
            </a:r>
          </a:p>
          <a:p>
            <a:pPr marL="228600" indent="-228600">
              <a:lnSpc>
                <a:spcPct val="150000"/>
              </a:lnSpc>
              <a:buFontTx/>
              <a:buAutoNum type="arabicPeriod"/>
            </a:pPr>
            <a:r>
              <a:rPr lang="en-GB" dirty="0"/>
              <a:t>Pets not kept indoors.</a:t>
            </a:r>
          </a:p>
          <a:p>
            <a:pPr marL="228600" indent="-228600">
              <a:lnSpc>
                <a:spcPct val="150000"/>
              </a:lnSpc>
              <a:buFontTx/>
              <a:buAutoNum type="arabicPeriod"/>
            </a:pPr>
            <a:r>
              <a:rPr lang="en-GB" dirty="0"/>
              <a:t>Very young child in pram with sparkler.</a:t>
            </a:r>
          </a:p>
          <a:p>
            <a:pPr marL="228600" indent="-228600">
              <a:lnSpc>
                <a:spcPct val="150000"/>
              </a:lnSpc>
              <a:buFontTx/>
              <a:buAutoNum type="arabicPeriod"/>
            </a:pPr>
            <a:r>
              <a:rPr lang="en-GB" dirty="0"/>
              <a:t>Flammable liquids (petrol) spilt on floor.</a:t>
            </a:r>
          </a:p>
          <a:p>
            <a:pPr marL="228600" indent="-228600">
              <a:lnSpc>
                <a:spcPct val="150000"/>
              </a:lnSpc>
              <a:buFontTx/>
              <a:buAutoNum type="arabicPeriod"/>
            </a:pPr>
            <a:r>
              <a:rPr lang="en-GB" dirty="0"/>
              <a:t>Fireworks not in their closed box.</a:t>
            </a:r>
          </a:p>
          <a:p>
            <a:pPr marL="228600" indent="-228600">
              <a:lnSpc>
                <a:spcPct val="150000"/>
              </a:lnSpc>
              <a:buFontTx/>
              <a:buAutoNum type="arabicPeriod"/>
            </a:pPr>
            <a:r>
              <a:rPr lang="en-GB" dirty="0"/>
              <a:t>Fire near trees/overhead cables.</a:t>
            </a:r>
          </a:p>
          <a:p>
            <a:pPr marL="228600" indent="-228600">
              <a:lnSpc>
                <a:spcPct val="150000"/>
              </a:lnSpc>
              <a:buFontTx/>
              <a:buAutoNum type="arabicPeriod"/>
            </a:pPr>
            <a:r>
              <a:rPr lang="en-GB" dirty="0"/>
              <a:t>Firework safety instructions not being read.</a:t>
            </a:r>
          </a:p>
          <a:p>
            <a:pPr marL="228600" indent="-228600">
              <a:lnSpc>
                <a:spcPct val="150000"/>
              </a:lnSpc>
              <a:buFontTx/>
              <a:buAutoNum type="arabicPeriod"/>
            </a:pPr>
            <a:r>
              <a:rPr lang="en-GB" dirty="0"/>
              <a:t>Rocket being fired from turps bottle.</a:t>
            </a:r>
          </a:p>
          <a:p>
            <a:pPr marL="228600" indent="-228600">
              <a:lnSpc>
                <a:spcPct val="150000"/>
              </a:lnSpc>
              <a:buFontTx/>
              <a:buAutoNum type="arabicPeriod"/>
            </a:pPr>
            <a:r>
              <a:rPr lang="en-GB" dirty="0"/>
              <a:t>Empty bucket on floor – should have water in it in case needed.</a:t>
            </a:r>
          </a:p>
          <a:p>
            <a:pPr marL="228600" indent="-228600">
              <a:lnSpc>
                <a:spcPct val="150000"/>
              </a:lnSpc>
              <a:buFontTx/>
              <a:buAutoNum type="arabicPeriod"/>
            </a:pPr>
            <a:r>
              <a:rPr lang="en-GB" dirty="0"/>
              <a:t>Adults drinking alcohol near to fire.</a:t>
            </a:r>
          </a:p>
          <a:p>
            <a:pPr marL="228600" indent="-228600">
              <a:lnSpc>
                <a:spcPct val="150000"/>
              </a:lnSpc>
              <a:buFontTx/>
              <a:buAutoNum type="arabicPeriod"/>
            </a:pPr>
            <a:r>
              <a:rPr lang="en-GB" dirty="0"/>
              <a:t>Using matches to ignite fireworks – always use the supplied stick.</a:t>
            </a:r>
          </a:p>
          <a:p>
            <a:pPr marL="228600" indent="-228600">
              <a:buFontTx/>
              <a:buAutoNum type="arabicPeriod"/>
            </a:pPr>
            <a:endParaRPr lang="en-US" dirty="0"/>
          </a:p>
          <a:p>
            <a:endParaRPr lang="en-GB" dirty="0"/>
          </a:p>
        </p:txBody>
      </p:sp>
      <p:sp>
        <p:nvSpPr>
          <p:cNvPr id="4" name="Slide Number Placeholder 3"/>
          <p:cNvSpPr>
            <a:spLocks noGrp="1"/>
          </p:cNvSpPr>
          <p:nvPr>
            <p:ph type="sldNum" sz="quarter" idx="5"/>
          </p:nvPr>
        </p:nvSpPr>
        <p:spPr/>
        <p:txBody>
          <a:bodyPr/>
          <a:lstStyle/>
          <a:p>
            <a:fld id="{0CF3E6EE-410C-4B52-9A29-F0F4362185B4}" type="slidenum">
              <a:rPr lang="en-GB" smtClean="0"/>
              <a:t>13</a:t>
            </a:fld>
            <a:endParaRPr lang="en-GB" dirty="0"/>
          </a:p>
        </p:txBody>
      </p:sp>
    </p:spTree>
    <p:extLst>
      <p:ext uri="{BB962C8B-B14F-4D97-AF65-F5344CB8AC3E}">
        <p14:creationId xmlns:p14="http://schemas.microsoft.com/office/powerpoint/2010/main" val="3147020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cs typeface="Calibri"/>
              </a:rPr>
              <a:t>Explain to children this is a dramatised version! </a:t>
            </a:r>
          </a:p>
          <a:p>
            <a:pPr algn="l" rtl="0" fontAlgn="base"/>
            <a:r>
              <a:rPr lang="en-GB" sz="1200" b="1" i="0" u="none" strike="noStrike" dirty="0">
                <a:solidFill>
                  <a:srgbClr val="00AAAC"/>
                </a:solidFill>
                <a:effectLst/>
              </a:rPr>
              <a:t>Teenager Keegan Morton, from Birkenhead, suffered burns to his face when an aerosol can thrown onto a fire exploded.</a:t>
            </a:r>
            <a:r>
              <a:rPr lang="en-US" sz="1200" b="0" i="0" dirty="0">
                <a:solidFill>
                  <a:srgbClr val="00AAAC"/>
                </a:solidFill>
                <a:effectLst/>
              </a:rPr>
              <a:t>​</a:t>
            </a:r>
            <a:endParaRPr lang="en-US" sz="1100" b="0" i="0" dirty="0">
              <a:solidFill>
                <a:srgbClr val="00AAAC"/>
              </a:solidFill>
              <a:effectLst/>
            </a:endParaRPr>
          </a:p>
          <a:p>
            <a:pPr algn="l" rtl="0" fontAlgn="base"/>
            <a:r>
              <a:rPr lang="en-GB" sz="1200" b="1" i="0" u="none" strike="noStrike" dirty="0">
                <a:solidFill>
                  <a:srgbClr val="00AAAC"/>
                </a:solidFill>
                <a:effectLst/>
              </a:rPr>
              <a:t>Keegan Morton, 14, from </a:t>
            </a:r>
            <a:r>
              <a:rPr lang="en-GB" sz="1200" b="1" i="0" u="sng" strike="noStrike" dirty="0">
                <a:solidFill>
                  <a:srgbClr val="00AAAC"/>
                </a:solidFill>
                <a:effectLst/>
                <a:hlinkClick r:id="rId3">
                  <a:extLst>
                    <a:ext uri="{A12FA001-AC4F-418D-AE19-62706E023703}">
                      <ahyp:hlinkClr xmlns:ahyp="http://schemas.microsoft.com/office/drawing/2018/hyperlinkcolor" xmlns="" val="tx"/>
                    </a:ext>
                  </a:extLst>
                </a:hlinkClick>
              </a:rPr>
              <a:t>Birkenhead</a:t>
            </a:r>
            <a:r>
              <a:rPr lang="en-GB" sz="1200" b="1" i="0" u="none" strike="noStrike" dirty="0">
                <a:solidFill>
                  <a:srgbClr val="00AAAC"/>
                </a:solidFill>
                <a:effectLst/>
              </a:rPr>
              <a:t>, was kept alive by a ventilator after the shocking accident, which nearly cost him his sight.</a:t>
            </a:r>
            <a:r>
              <a:rPr lang="en-US" sz="1200" b="0" i="0" dirty="0">
                <a:solidFill>
                  <a:srgbClr val="00AAAC"/>
                </a:solidFill>
                <a:effectLst/>
              </a:rPr>
              <a:t>​</a:t>
            </a:r>
            <a:endParaRPr lang="en-US" sz="1100" b="0" i="0" dirty="0">
              <a:solidFill>
                <a:srgbClr val="00AAAC"/>
              </a:solidFill>
              <a:effectLst/>
            </a:endParaRPr>
          </a:p>
          <a:p>
            <a:pPr algn="l" rtl="0" fontAlgn="base"/>
            <a:r>
              <a:rPr lang="en-GB" sz="1200" b="1" i="0" u="none" strike="noStrike" dirty="0">
                <a:solidFill>
                  <a:srgbClr val="00AAAC"/>
                </a:solidFill>
                <a:effectLst/>
              </a:rPr>
              <a:t>Keegan previously spoke of how his “face felt like it was on fire” during what his mum described as “the worst night of my life”.</a:t>
            </a:r>
            <a:r>
              <a:rPr lang="en-US" sz="1200" b="0" i="0" dirty="0">
                <a:solidFill>
                  <a:srgbClr val="00AAAC"/>
                </a:solidFill>
                <a:effectLst/>
              </a:rPr>
              <a:t>​</a:t>
            </a:r>
            <a:endParaRPr lang="en-US" sz="1100" b="0" i="0" dirty="0">
              <a:solidFill>
                <a:srgbClr val="00AAAC"/>
              </a:solidFill>
              <a:effectLst/>
            </a:endParaRPr>
          </a:p>
          <a:p>
            <a:pPr algn="l" rtl="0" fontAlgn="base"/>
            <a:r>
              <a:rPr lang="en-GB" sz="1200" b="1" i="0" u="none" strike="noStrike" dirty="0">
                <a:solidFill>
                  <a:srgbClr val="00AAAC"/>
                </a:solidFill>
                <a:effectLst/>
              </a:rPr>
              <a:t>Keegan and a friend were throwing objects onto a bonfire in Edgemore Close, Birkenhead, two years ago when the canister exploded.</a:t>
            </a:r>
            <a:r>
              <a:rPr lang="en-US" sz="1200" b="0" i="0" dirty="0">
                <a:solidFill>
                  <a:srgbClr val="00AAAC"/>
                </a:solidFill>
                <a:effectLst/>
              </a:rPr>
              <a:t>​</a:t>
            </a:r>
            <a:endParaRPr lang="en-US" sz="1100" b="0" i="0" dirty="0">
              <a:solidFill>
                <a:srgbClr val="00AAAC"/>
              </a:solidFill>
              <a:effectLst/>
            </a:endParaRPr>
          </a:p>
          <a:p>
            <a:pPr algn="l" rtl="0" fontAlgn="base"/>
            <a:r>
              <a:rPr lang="en-GB" sz="1200" b="1" i="0" u="none" strike="noStrike" dirty="0">
                <a:solidFill>
                  <a:srgbClr val="00AAAC"/>
                </a:solidFill>
                <a:effectLst/>
              </a:rPr>
              <a:t>Keegan was rushed to Arrowe Park Hospital and later transferred to Alder Hey.</a:t>
            </a:r>
          </a:p>
          <a:p>
            <a:pPr algn="l" rtl="0" fontAlgn="base"/>
            <a:endParaRPr lang="en-GB" sz="1200" b="1" i="0" u="none" strike="noStrike" dirty="0">
              <a:solidFill>
                <a:srgbClr val="00AAAC"/>
              </a:solidFill>
              <a:effectLst/>
            </a:endParaRPr>
          </a:p>
          <a:p>
            <a:r>
              <a:rPr lang="en-GB" sz="1200" b="1" i="0" u="none" strike="noStrike" dirty="0">
                <a:solidFill>
                  <a:srgbClr val="0070C0"/>
                </a:solidFill>
                <a:effectLst/>
              </a:rPr>
              <a:t>Keegan and his mum are now supporting Merseyside Fire brigade in their promotion of safety on bonfire night.</a:t>
            </a:r>
          </a:p>
          <a:p>
            <a:endParaRPr lang="en-GB" dirty="0">
              <a:cs typeface="Calibri"/>
            </a:endParaRPr>
          </a:p>
        </p:txBody>
      </p:sp>
      <p:sp>
        <p:nvSpPr>
          <p:cNvPr id="4" name="Slide Number Placeholder 3"/>
          <p:cNvSpPr>
            <a:spLocks noGrp="1"/>
          </p:cNvSpPr>
          <p:nvPr>
            <p:ph type="sldNum" sz="quarter" idx="5"/>
          </p:nvPr>
        </p:nvSpPr>
        <p:spPr/>
        <p:txBody>
          <a:bodyPr/>
          <a:lstStyle/>
          <a:p>
            <a:fld id="{0CF3E6EE-410C-4B52-9A29-F0F4362185B4}" type="slidenum">
              <a:rPr lang="en-GB" smtClean="0"/>
              <a:t>14</a:t>
            </a:fld>
            <a:endParaRPr lang="en-GB" dirty="0"/>
          </a:p>
        </p:txBody>
      </p:sp>
    </p:spTree>
    <p:extLst>
      <p:ext uri="{BB962C8B-B14F-4D97-AF65-F5344CB8AC3E}">
        <p14:creationId xmlns:p14="http://schemas.microsoft.com/office/powerpoint/2010/main" val="9097087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Promote key points:</a:t>
            </a:r>
          </a:p>
          <a:p>
            <a:endParaRPr lang="en-GB" dirty="0"/>
          </a:p>
          <a:p>
            <a:pPr marL="171450" indent="-171450">
              <a:buFont typeface="Arial" panose="020B0604020202020204" pitchFamily="34" charset="0"/>
              <a:buChar char="•"/>
            </a:pPr>
            <a:r>
              <a:rPr lang="en-GB" dirty="0"/>
              <a:t>Organised events will be listed on the PCC website</a:t>
            </a:r>
          </a:p>
          <a:p>
            <a:pPr marL="171450" indent="-171450">
              <a:buFont typeface="Arial" panose="020B0604020202020204" pitchFamily="34" charset="0"/>
              <a:buChar char="•"/>
            </a:pPr>
            <a:r>
              <a:rPr lang="en-GB" dirty="0"/>
              <a:t>Bonfire Safety, Correct use of Fireworks, ASB and Attacks on emergency services will not be tolerated, hate crimes are wrong and severely punished.</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Emphasise</a:t>
            </a:r>
            <a:r>
              <a:rPr lang="en-GB" baseline="0" dirty="0"/>
              <a:t> to </a:t>
            </a:r>
            <a:r>
              <a:rPr lang="en-GB" dirty="0"/>
              <a:t>stay safe, stay smart, and stay onside. </a:t>
            </a:r>
          </a:p>
          <a:p>
            <a:pPr marL="171450" indent="-171450">
              <a:buFont typeface="Arial" panose="020B0604020202020204" pitchFamily="34" charset="0"/>
              <a:buChar char="•"/>
            </a:pPr>
            <a:r>
              <a:rPr lang="en-GB" sz="1200" dirty="0"/>
              <a:t>There will be extra policing patrols to deter anti-social behaviour and criminal activity and provide extra reassurance in our communities</a:t>
            </a:r>
          </a:p>
          <a:p>
            <a:pPr marL="171450" indent="-171450">
              <a:buFont typeface="Arial" panose="020B0604020202020204" pitchFamily="34" charset="0"/>
              <a:buChar char="•"/>
            </a:pPr>
            <a:r>
              <a:rPr lang="en-GB" sz="1000" b="0" i="0" dirty="0">
                <a:solidFill>
                  <a:srgbClr val="1F2025"/>
                </a:solidFill>
                <a:effectLst/>
                <a:latin typeface="lato-regular"/>
              </a:rPr>
              <a:t>We’ll have increased patrols out and about for support and guidance for our communities who want to enjoy the period safely, and won’t hesitate to take action against anyone engaging in dangerous or anti-social behaviour.  </a:t>
            </a:r>
            <a:endParaRPr lang="en-GB" sz="1200" dirty="0"/>
          </a:p>
          <a:p>
            <a:pPr marL="171450" indent="-171450">
              <a:buFont typeface="Arial" panose="020B0604020202020204" pitchFamily="34" charset="0"/>
              <a:buChar char="•"/>
            </a:pPr>
            <a:r>
              <a:rPr lang="en-GB" sz="1200" dirty="0"/>
              <a:t>Merseyside police also work with Merseyside Fire and Rescue Service will also be patrolling local areas to ensure the safety of any planned events and removing any potential fire risks or hazards</a:t>
            </a:r>
          </a:p>
          <a:p>
            <a:pPr marL="171450" indent="-171450">
              <a:buFont typeface="Arial" panose="020B0604020202020204" pitchFamily="34" charset="0"/>
              <a:buChar char="•"/>
            </a:pPr>
            <a:r>
              <a:rPr lang="en-GB" sz="1200" dirty="0"/>
              <a:t>There will be local planned activities for young people that you can attend</a:t>
            </a:r>
            <a:r>
              <a:rPr lang="en-GB" dirty="0"/>
              <a:t> </a:t>
            </a:r>
          </a:p>
          <a:p>
            <a:endParaRPr lang="en-US" dirty="0"/>
          </a:p>
          <a:p>
            <a:endParaRPr lang="en-GB" dirty="0">
              <a:cs typeface="Calibri"/>
            </a:endParaRPr>
          </a:p>
        </p:txBody>
      </p:sp>
      <p:sp>
        <p:nvSpPr>
          <p:cNvPr id="4" name="Slide Number Placeholder 3"/>
          <p:cNvSpPr>
            <a:spLocks noGrp="1"/>
          </p:cNvSpPr>
          <p:nvPr>
            <p:ph type="sldNum" sz="quarter" idx="5"/>
          </p:nvPr>
        </p:nvSpPr>
        <p:spPr/>
        <p:txBody>
          <a:bodyPr/>
          <a:lstStyle/>
          <a:p>
            <a:fld id="{0CF3E6EE-410C-4B52-9A29-F0F4362185B4}" type="slidenum">
              <a:rPr lang="en-GB" smtClean="0"/>
              <a:t>15</a:t>
            </a:fld>
            <a:endParaRPr lang="en-GB" dirty="0"/>
          </a:p>
        </p:txBody>
      </p:sp>
    </p:spTree>
    <p:extLst>
      <p:ext uri="{BB962C8B-B14F-4D97-AF65-F5344CB8AC3E}">
        <p14:creationId xmlns:p14="http://schemas.microsoft.com/office/powerpoint/2010/main" val="24968961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8900D-0AB9-E663-8380-495764AA68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9F57DCB-C8DD-C4C9-3326-06F543F0FC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2C6F16-9841-34C1-2C32-DE704092771A}"/>
              </a:ext>
            </a:extLst>
          </p:cNvPr>
          <p:cNvSpPr>
            <a:spLocks noGrp="1"/>
          </p:cNvSpPr>
          <p:nvPr>
            <p:ph type="dt" sz="half" idx="10"/>
          </p:nvPr>
        </p:nvSpPr>
        <p:spPr/>
        <p:txBody>
          <a:bodyPr/>
          <a:lstStyle/>
          <a:p>
            <a:fld id="{C764DE79-268F-4C1A-8933-263129D2AF90}" type="datetimeFigureOut">
              <a:rPr lang="en-US" smtClean="0"/>
              <a:t>10/30/2023</a:t>
            </a:fld>
            <a:endParaRPr lang="en-US" dirty="0"/>
          </a:p>
        </p:txBody>
      </p:sp>
      <p:sp>
        <p:nvSpPr>
          <p:cNvPr id="5" name="Footer Placeholder 4">
            <a:extLst>
              <a:ext uri="{FF2B5EF4-FFF2-40B4-BE49-F238E27FC236}">
                <a16:creationId xmlns:a16="http://schemas.microsoft.com/office/drawing/2014/main" id="{76FC9706-E32E-A879-5F49-9B60B15AF94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AACCFDC-5BC6-7AE0-6A11-FD7AA5F5E4B4}"/>
              </a:ext>
            </a:extLst>
          </p:cNvPr>
          <p:cNvSpPr>
            <a:spLocks noGrp="1"/>
          </p:cNvSpPr>
          <p:nvPr>
            <p:ph type="sldNum" sz="quarter" idx="12"/>
          </p:nvPr>
        </p:nvSpPr>
        <p:spPr/>
        <p:txBody>
          <a:bodyPr/>
          <a:lstStyle/>
          <a:p>
            <a:fld id="{48F63A3B-78C7-47BE-AE5E-E10140E04643}" type="slidenum">
              <a:rPr lang="en-US" smtClean="0"/>
              <a:t>‹#›</a:t>
            </a:fld>
            <a:endParaRPr lang="en-US" dirty="0"/>
          </a:p>
        </p:txBody>
      </p:sp>
      <p:pic>
        <p:nvPicPr>
          <p:cNvPr id="7" name="Picture 6" descr="Background pattern&#10;&#10;Description automatically generated with low confidence">
            <a:extLst>
              <a:ext uri="{FF2B5EF4-FFF2-40B4-BE49-F238E27FC236}">
                <a16:creationId xmlns:a16="http://schemas.microsoft.com/office/drawing/2014/main" id="{DFF8AD6B-31E2-D333-A079-21AE03721DB7}"/>
              </a:ext>
            </a:extLst>
          </p:cNvPr>
          <p:cNvPicPr>
            <a:picLocks noChangeAspect="1"/>
          </p:cNvPicPr>
          <p:nvPr userDrawn="1"/>
        </p:nvPicPr>
        <p:blipFill>
          <a:blip r:embed="rId2"/>
          <a:stretch>
            <a:fillRect/>
          </a:stretch>
        </p:blipFill>
        <p:spPr>
          <a:xfrm>
            <a:off x="0" y="-85165"/>
            <a:ext cx="12192000" cy="7028329"/>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3767843E-A729-D1BD-7805-BE79D99F832C}"/>
              </a:ext>
            </a:extLst>
          </p:cNvPr>
          <p:cNvPicPr>
            <a:picLocks noChangeAspect="1"/>
          </p:cNvPicPr>
          <p:nvPr userDrawn="1"/>
        </p:nvPicPr>
        <p:blipFill>
          <a:blip r:embed="rId3"/>
          <a:stretch>
            <a:fillRect/>
          </a:stretch>
        </p:blipFill>
        <p:spPr>
          <a:xfrm>
            <a:off x="7742583" y="262419"/>
            <a:ext cx="4112867" cy="1038848"/>
          </a:xfrm>
          <a:prstGeom prst="rect">
            <a:avLst/>
          </a:prstGeom>
        </p:spPr>
      </p:pic>
    </p:spTree>
    <p:extLst>
      <p:ext uri="{BB962C8B-B14F-4D97-AF65-F5344CB8AC3E}">
        <p14:creationId xmlns:p14="http://schemas.microsoft.com/office/powerpoint/2010/main" val="1578393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046C4-BA2E-8636-91D9-630F398C6C46}"/>
              </a:ext>
            </a:extLst>
          </p:cNvPr>
          <p:cNvSpPr>
            <a:spLocks noGrp="1"/>
          </p:cNvSpPr>
          <p:nvPr>
            <p:ph type="title"/>
          </p:nvPr>
        </p:nvSpPr>
        <p:spPr>
          <a:solidFill>
            <a:srgbClr val="00AAAC"/>
          </a:solidFill>
        </p:spPr>
        <p:txBody>
          <a:bodyPr/>
          <a:lstStyle>
            <a:lvl1pPr>
              <a:defRPr>
                <a:solidFill>
                  <a:schemeClr val="bg1"/>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1BB3E03E-7D6E-EF97-DCB6-52429DCDA5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991D13-2B83-DED9-FA52-E39B0C8200A3}"/>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5" name="Footer Placeholder 4">
            <a:extLst>
              <a:ext uri="{FF2B5EF4-FFF2-40B4-BE49-F238E27FC236}">
                <a16:creationId xmlns:a16="http://schemas.microsoft.com/office/drawing/2014/main" id="{B747EEDB-D541-D53A-FF71-28C40C00824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DE1C5E5-EA59-0CC3-6CF3-1CC554F2CF69}"/>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682421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BE2DC-ACE4-E3A5-A535-E64E2A2B7CA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BC9C243-280D-5EDB-DB12-63336C5B04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317AE2-5D4A-B574-3788-320D578A19BE}"/>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5" name="Footer Placeholder 4">
            <a:extLst>
              <a:ext uri="{FF2B5EF4-FFF2-40B4-BE49-F238E27FC236}">
                <a16:creationId xmlns:a16="http://schemas.microsoft.com/office/drawing/2014/main" id="{69B34CBB-577B-7331-1E7C-3C54A084B99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25F0E1E-6038-A97A-7DC0-57588A575737}"/>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2414459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37E7E-0C4D-1742-4AA3-03B427670A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AABE23-8CFC-BB18-07C7-ADBD310D5CD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7A00D8C-D28B-9CD5-99AA-91279049EA1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4FB5394-18C0-EC71-34F9-612179C2BA6E}"/>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6" name="Footer Placeholder 5">
            <a:extLst>
              <a:ext uri="{FF2B5EF4-FFF2-40B4-BE49-F238E27FC236}">
                <a16:creationId xmlns:a16="http://schemas.microsoft.com/office/drawing/2014/main" id="{29D0F87A-6129-65FA-6D5A-CE029F0A4F7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52FBE9B-2F1A-93EF-D650-263EF0FCB429}"/>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1751205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2B0A5-5A66-C14E-AD21-414C7BFFD5B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13AECA-72C6-9D8F-0800-060F58EC2D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C3FC9B6-48A6-4EBA-EEF5-9B43F0C7A5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3818475-41AE-BD0C-8893-CCF10987F7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401816C-8623-CD1C-39AC-EE9E8F9D9E8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5AADBD8-EB79-0C1C-C609-18F8B91C5F41}"/>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8" name="Footer Placeholder 7">
            <a:extLst>
              <a:ext uri="{FF2B5EF4-FFF2-40B4-BE49-F238E27FC236}">
                <a16:creationId xmlns:a16="http://schemas.microsoft.com/office/drawing/2014/main" id="{1E9A4C43-9FC7-E625-84C6-1DE5C4DB530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14C9B74-E039-D6F9-C5DD-F27E6495BDCD}"/>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1461670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4CFC3-9AE4-A74D-DABD-CD8DC4A650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AE0B0F1-D473-7987-4C72-876BEF233F58}"/>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4" name="Footer Placeholder 3">
            <a:extLst>
              <a:ext uri="{FF2B5EF4-FFF2-40B4-BE49-F238E27FC236}">
                <a16:creationId xmlns:a16="http://schemas.microsoft.com/office/drawing/2014/main" id="{7DD94D5A-02A2-65B2-F155-39B638EAFC3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2E6EBF0-D5EF-7FBE-88BB-05DB58B75386}"/>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1865622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D747C5-533E-B244-2DD2-78A93C7CD053}"/>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3" name="Footer Placeholder 2">
            <a:extLst>
              <a:ext uri="{FF2B5EF4-FFF2-40B4-BE49-F238E27FC236}">
                <a16:creationId xmlns:a16="http://schemas.microsoft.com/office/drawing/2014/main" id="{B8F04D7D-BF98-924E-6D17-B3D7B56B9B0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218E9A4-C06C-FD71-BD0F-C08E0B8C579F}"/>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1747851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A46E9-7B6D-83BC-89C0-0D1F026AD6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BEB2D10-8754-0175-895A-2BCD9FFFD8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CBFFFBF-5F03-78A5-ABA1-70F6C8B759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D62CF5-6022-C997-C9C4-635356AAA0EC}"/>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6" name="Footer Placeholder 5">
            <a:extLst>
              <a:ext uri="{FF2B5EF4-FFF2-40B4-BE49-F238E27FC236}">
                <a16:creationId xmlns:a16="http://schemas.microsoft.com/office/drawing/2014/main" id="{406ACB74-4CEA-B5E1-A363-0511BDE9906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7269540-864E-C37F-C13E-6E4BF5F758BF}"/>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2117051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EEC69-FBC0-2597-41C4-3C18AE7BD2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96EBCC3-F757-B417-0A58-3D655995BA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C1F32D16-D4C8-D9EF-264D-F0E6BD5090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AEC1B3-12B2-2B83-9607-07C9DB0FE292}"/>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6" name="Footer Placeholder 5">
            <a:extLst>
              <a:ext uri="{FF2B5EF4-FFF2-40B4-BE49-F238E27FC236}">
                <a16:creationId xmlns:a16="http://schemas.microsoft.com/office/drawing/2014/main" id="{7A1C9B11-F42F-C9A3-2912-2EC6AFF9D65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2847F78-7049-5542-7703-598ED87A23FB}"/>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631714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29D90-3785-6EA0-A534-CCAA52F855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44EA9E-4F08-2E36-ECE0-936CE186F2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533A3A-BFF6-458C-C1D1-C6EEE9E10E26}"/>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5" name="Footer Placeholder 4">
            <a:extLst>
              <a:ext uri="{FF2B5EF4-FFF2-40B4-BE49-F238E27FC236}">
                <a16:creationId xmlns:a16="http://schemas.microsoft.com/office/drawing/2014/main" id="{1F84CF71-20D6-1701-4E0D-9B9F4817A0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6FA35BE-751C-AD45-9B0B-C1E634C7D809}"/>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1632863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B57F8C-7E4C-BCBF-CFFA-11597FF3C13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E2BB5F-847A-5882-C0AB-CA29C300E2D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5B7CFD-E7AF-7AAC-3B00-568736728F5B}"/>
              </a:ext>
            </a:extLst>
          </p:cNvPr>
          <p:cNvSpPr>
            <a:spLocks noGrp="1"/>
          </p:cNvSpPr>
          <p:nvPr>
            <p:ph type="dt" sz="half" idx="10"/>
          </p:nvPr>
        </p:nvSpPr>
        <p:spPr/>
        <p:txBody>
          <a:bodyPr/>
          <a:lstStyle/>
          <a:p>
            <a:fld id="{9323B41F-7948-2844-B424-A1BFFF41BB1C}" type="datetimeFigureOut">
              <a:rPr lang="en-US" smtClean="0"/>
              <a:t>10/30/2023</a:t>
            </a:fld>
            <a:endParaRPr lang="en-US" dirty="0"/>
          </a:p>
        </p:txBody>
      </p:sp>
      <p:sp>
        <p:nvSpPr>
          <p:cNvPr id="5" name="Footer Placeholder 4">
            <a:extLst>
              <a:ext uri="{FF2B5EF4-FFF2-40B4-BE49-F238E27FC236}">
                <a16:creationId xmlns:a16="http://schemas.microsoft.com/office/drawing/2014/main" id="{7ED5ECC6-9D2B-527F-3319-79613F9D51C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4FACD39-E2B2-C3DF-2518-22353488CEB1}"/>
              </a:ext>
            </a:extLst>
          </p:cNvPr>
          <p:cNvSpPr>
            <a:spLocks noGrp="1"/>
          </p:cNvSpPr>
          <p:nvPr>
            <p:ph type="sldNum" sz="quarter" idx="12"/>
          </p:nvPr>
        </p:nvSpPr>
        <p:spPr/>
        <p:txBody>
          <a:bodyPr/>
          <a:lstStyle/>
          <a:p>
            <a:fld id="{6F1781A5-587C-B744-9E78-A4399BB9DDA0}" type="slidenum">
              <a:rPr lang="en-US" smtClean="0"/>
              <a:t>‹#›</a:t>
            </a:fld>
            <a:endParaRPr lang="en-US" dirty="0"/>
          </a:p>
        </p:txBody>
      </p:sp>
    </p:spTree>
    <p:extLst>
      <p:ext uri="{BB962C8B-B14F-4D97-AF65-F5344CB8AC3E}">
        <p14:creationId xmlns:p14="http://schemas.microsoft.com/office/powerpoint/2010/main" val="184205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1DFF3F-46B7-A213-71FA-13DA82636E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BD1444-877A-F98C-F9C7-9ABBCA5EF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FC016F-00B1-2848-5522-CD88CDA015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10/30/2023</a:t>
            </a:fld>
            <a:endParaRPr lang="en-US" dirty="0"/>
          </a:p>
        </p:txBody>
      </p:sp>
      <p:sp>
        <p:nvSpPr>
          <p:cNvPr id="5" name="Footer Placeholder 4">
            <a:extLst>
              <a:ext uri="{FF2B5EF4-FFF2-40B4-BE49-F238E27FC236}">
                <a16:creationId xmlns:a16="http://schemas.microsoft.com/office/drawing/2014/main" id="{5E9CE979-8568-8570-A2C9-913328D41C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7D9D6DF0-B907-9B3C-E18D-2ADA31B2AB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dirty="0"/>
          </a:p>
        </p:txBody>
      </p:sp>
      <p:pic>
        <p:nvPicPr>
          <p:cNvPr id="7" name="Picture 6" descr="Background pattern&#10;&#10;Description automatically generated with low confidence">
            <a:extLst>
              <a:ext uri="{FF2B5EF4-FFF2-40B4-BE49-F238E27FC236}">
                <a16:creationId xmlns:a16="http://schemas.microsoft.com/office/drawing/2014/main" id="{35927A3B-77E2-0FFE-FADB-1DC82694DC53}"/>
              </a:ext>
            </a:extLst>
          </p:cNvPr>
          <p:cNvPicPr>
            <a:picLocks noChangeAspect="1"/>
          </p:cNvPicPr>
          <p:nvPr userDrawn="1"/>
        </p:nvPicPr>
        <p:blipFill>
          <a:blip r:embed="rId13"/>
          <a:stretch>
            <a:fillRect/>
          </a:stretch>
        </p:blipFill>
        <p:spPr>
          <a:xfrm>
            <a:off x="0" y="-85165"/>
            <a:ext cx="12192000" cy="7028329"/>
          </a:xfrm>
          <a:prstGeom prst="rect">
            <a:avLst/>
          </a:prstGeom>
        </p:spPr>
      </p:pic>
    </p:spTree>
    <p:extLst>
      <p:ext uri="{BB962C8B-B14F-4D97-AF65-F5344CB8AC3E}">
        <p14:creationId xmlns:p14="http://schemas.microsoft.com/office/powerpoint/2010/main" val="157236960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R7139N1Hfjw?feature=oembed" TargetMode="Externa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video" Target="../media/media1.wmv"/><Relationship Id="rId1" Type="http://schemas.microsoft.com/office/2007/relationships/media" Target="../media/media1.wmv"/><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5" Type="http://schemas.openxmlformats.org/officeDocument/2006/relationships/image" Target="../media/image18.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ideo" Target="https://www.youtube.com/embed/WGv-RQ1H5uo?feature=oembed" TargetMode="Externa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EE3CC4-A9A8-1BB1-25EE-CB1F91AEBF47}"/>
              </a:ext>
            </a:extLst>
          </p:cNvPr>
          <p:cNvSpPr/>
          <p:nvPr/>
        </p:nvSpPr>
        <p:spPr>
          <a:xfrm>
            <a:off x="7305965" y="0"/>
            <a:ext cx="4738255" cy="1655763"/>
          </a:xfrm>
          <a:prstGeom prst="rect">
            <a:avLst/>
          </a:prstGeom>
          <a:solidFill>
            <a:srgbClr val="DDDDDB"/>
          </a:solidFill>
          <a:ln>
            <a:solidFill>
              <a:srgbClr val="DDDD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8B47CCC-184C-6512-57D4-8CBA75AE8A90}"/>
              </a:ext>
            </a:extLst>
          </p:cNvPr>
          <p:cNvSpPr txBox="1"/>
          <p:nvPr/>
        </p:nvSpPr>
        <p:spPr>
          <a:xfrm>
            <a:off x="1208691" y="1555532"/>
            <a:ext cx="9774620" cy="36933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Calibri"/>
            </a:endParaRPr>
          </a:p>
        </p:txBody>
      </p:sp>
      <p:sp>
        <p:nvSpPr>
          <p:cNvPr id="5" name="TextBox 4">
            <a:extLst>
              <a:ext uri="{FF2B5EF4-FFF2-40B4-BE49-F238E27FC236}">
                <a16:creationId xmlns:a16="http://schemas.microsoft.com/office/drawing/2014/main" id="{BA9EB8E9-64FA-A605-22B6-AF0488BA8440}"/>
              </a:ext>
            </a:extLst>
          </p:cNvPr>
          <p:cNvSpPr txBox="1"/>
          <p:nvPr/>
        </p:nvSpPr>
        <p:spPr>
          <a:xfrm>
            <a:off x="2549015" y="1713272"/>
            <a:ext cx="662694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a:ln>
                <a:noFill/>
              </a:ln>
              <a:solidFill>
                <a:prstClr val="black"/>
              </a:solidFill>
              <a:effectLst/>
              <a:uLnTx/>
              <a:uFillTx/>
              <a:latin typeface="Arial"/>
              <a:ea typeface="+mn-ea"/>
              <a:cs typeface="Arial"/>
            </a:endParaRPr>
          </a:p>
        </p:txBody>
      </p:sp>
      <p:sp>
        <p:nvSpPr>
          <p:cNvPr id="7" name="Footer Placeholder 6">
            <a:extLst>
              <a:ext uri="{FF2B5EF4-FFF2-40B4-BE49-F238E27FC236}">
                <a16:creationId xmlns:a16="http://schemas.microsoft.com/office/drawing/2014/main" id="{710CDE2B-97E6-491E-95E9-F5F82D6B1A6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Faye Smith- Safer Schools Coordinator, Merseyside Police.</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8" name="Picture 7" descr="Logo&#10;&#10;Description automatically generated">
            <a:extLst>
              <a:ext uri="{FF2B5EF4-FFF2-40B4-BE49-F238E27FC236}">
                <a16:creationId xmlns:a16="http://schemas.microsoft.com/office/drawing/2014/main" id="{3479F569-DCF5-1F07-013F-3EA103EA3A15}"/>
              </a:ext>
            </a:extLst>
          </p:cNvPr>
          <p:cNvPicPr>
            <a:picLocks noChangeAspect="1"/>
          </p:cNvPicPr>
          <p:nvPr/>
        </p:nvPicPr>
        <p:blipFill>
          <a:blip r:embed="rId3"/>
          <a:stretch>
            <a:fillRect/>
          </a:stretch>
        </p:blipFill>
        <p:spPr>
          <a:xfrm>
            <a:off x="6568932" y="143445"/>
            <a:ext cx="4653795" cy="3339100"/>
          </a:xfrm>
          <a:prstGeom prst="rect">
            <a:avLst/>
          </a:prstGeom>
        </p:spPr>
      </p:pic>
      <p:sp>
        <p:nvSpPr>
          <p:cNvPr id="3" name="Title 4">
            <a:extLst>
              <a:ext uri="{FF2B5EF4-FFF2-40B4-BE49-F238E27FC236}">
                <a16:creationId xmlns:a16="http://schemas.microsoft.com/office/drawing/2014/main" id="{838D976A-3CE4-673E-3E42-8A72AC4C7BF2}"/>
              </a:ext>
            </a:extLst>
          </p:cNvPr>
          <p:cNvSpPr>
            <a:spLocks noGrp="1"/>
          </p:cNvSpPr>
          <p:nvPr>
            <p:ph type="ctrTitle"/>
          </p:nvPr>
        </p:nvSpPr>
        <p:spPr>
          <a:xfrm>
            <a:off x="698142" y="2488574"/>
            <a:ext cx="4924927" cy="2992437"/>
          </a:xfrm>
        </p:spPr>
        <p:txBody>
          <a:bodyPr/>
          <a:lstStyle/>
          <a:p>
            <a:r>
              <a:rPr lang="en-GB" dirty="0">
                <a:highlight>
                  <a:srgbClr val="00AAAC"/>
                </a:highlight>
              </a:rPr>
              <a:t>Halloween and Bonfire Night 2023</a:t>
            </a:r>
          </a:p>
        </p:txBody>
      </p:sp>
    </p:spTree>
    <p:extLst>
      <p:ext uri="{BB962C8B-B14F-4D97-AF65-F5344CB8AC3E}">
        <p14:creationId xmlns:p14="http://schemas.microsoft.com/office/powerpoint/2010/main" val="3020431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EE3CC4-A9A8-1BB1-25EE-CB1F91AEBF47}"/>
              </a:ext>
            </a:extLst>
          </p:cNvPr>
          <p:cNvSpPr/>
          <p:nvPr/>
        </p:nvSpPr>
        <p:spPr>
          <a:xfrm>
            <a:off x="7305965" y="0"/>
            <a:ext cx="4738255" cy="1655763"/>
          </a:xfrm>
          <a:prstGeom prst="rect">
            <a:avLst/>
          </a:prstGeom>
          <a:solidFill>
            <a:srgbClr val="DDDDDB"/>
          </a:solidFill>
          <a:ln>
            <a:solidFill>
              <a:srgbClr val="DDDD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8B47CCC-184C-6512-57D4-8CBA75AE8A90}"/>
              </a:ext>
            </a:extLst>
          </p:cNvPr>
          <p:cNvSpPr txBox="1"/>
          <p:nvPr/>
        </p:nvSpPr>
        <p:spPr>
          <a:xfrm>
            <a:off x="1208691" y="1555532"/>
            <a:ext cx="9774620" cy="36933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
        <p:nvSpPr>
          <p:cNvPr id="5" name="TextBox 4">
            <a:extLst>
              <a:ext uri="{FF2B5EF4-FFF2-40B4-BE49-F238E27FC236}">
                <a16:creationId xmlns:a16="http://schemas.microsoft.com/office/drawing/2014/main" id="{BA9EB8E9-64FA-A605-22B6-AF0488BA8440}"/>
              </a:ext>
            </a:extLst>
          </p:cNvPr>
          <p:cNvSpPr txBox="1"/>
          <p:nvPr/>
        </p:nvSpPr>
        <p:spPr>
          <a:xfrm>
            <a:off x="2549015" y="1713272"/>
            <a:ext cx="662694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Arial"/>
              <a:ea typeface="+mn-ea"/>
              <a:cs typeface="Arial"/>
            </a:endParaRPr>
          </a:p>
        </p:txBody>
      </p:sp>
      <p:sp>
        <p:nvSpPr>
          <p:cNvPr id="8" name="Title 7">
            <a:extLst>
              <a:ext uri="{FF2B5EF4-FFF2-40B4-BE49-F238E27FC236}">
                <a16:creationId xmlns:a16="http://schemas.microsoft.com/office/drawing/2014/main" id="{2E50037F-E6EC-574E-5BA0-7F5F728DB097}"/>
              </a:ext>
            </a:extLst>
          </p:cNvPr>
          <p:cNvSpPr>
            <a:spLocks noGrp="1"/>
          </p:cNvSpPr>
          <p:nvPr>
            <p:ph type="title"/>
          </p:nvPr>
        </p:nvSpPr>
        <p:spPr>
          <a:xfrm>
            <a:off x="1840832" y="365125"/>
            <a:ext cx="8049126" cy="1325563"/>
          </a:xfrm>
        </p:spPr>
        <p:txBody>
          <a:bodyPr/>
          <a:lstStyle/>
          <a:p>
            <a:r>
              <a:rPr lang="en-US" sz="4400" u="none" dirty="0">
                <a:effectLst/>
              </a:rPr>
              <a:t>National Curriculum Objectives</a:t>
            </a:r>
            <a:endParaRPr lang="en-GB" dirty="0"/>
          </a:p>
        </p:txBody>
      </p:sp>
      <p:sp>
        <p:nvSpPr>
          <p:cNvPr id="10" name="Content Placeholder 9">
            <a:extLst>
              <a:ext uri="{FF2B5EF4-FFF2-40B4-BE49-F238E27FC236}">
                <a16:creationId xmlns:a16="http://schemas.microsoft.com/office/drawing/2014/main" id="{1D69ED13-CA06-9366-1CEA-6770222F3DE1}"/>
              </a:ext>
            </a:extLst>
          </p:cNvPr>
          <p:cNvSpPr>
            <a:spLocks noGrp="1"/>
          </p:cNvSpPr>
          <p:nvPr>
            <p:ph idx="1"/>
          </p:nvPr>
        </p:nvSpPr>
        <p:spPr/>
        <p:txBody>
          <a:bodyPr/>
          <a:lstStyle/>
          <a:p>
            <a:r>
              <a:rPr lang="en-GB" sz="2800" dirty="0">
                <a:solidFill>
                  <a:schemeClr val="accent1"/>
                </a:solidFill>
              </a:rPr>
              <a:t>Ways of assessing and reducing risk in relation to health, wellbeing and personal safety</a:t>
            </a:r>
          </a:p>
          <a:p>
            <a:endParaRPr lang="en-GB" dirty="0"/>
          </a:p>
        </p:txBody>
      </p:sp>
      <p:sp>
        <p:nvSpPr>
          <p:cNvPr id="7" name="Footer Placeholder 6">
            <a:extLst>
              <a:ext uri="{FF2B5EF4-FFF2-40B4-BE49-F238E27FC236}">
                <a16:creationId xmlns:a16="http://schemas.microsoft.com/office/drawing/2014/main" id="{710CDE2B-97E6-491E-95E9-F5F82D6B1A6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rPr>
              <a:t>Faye Smith- Safer Schools Coordinator, Merseyside Police.</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4445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EE3CC4-A9A8-1BB1-25EE-CB1F91AEBF47}"/>
              </a:ext>
            </a:extLst>
          </p:cNvPr>
          <p:cNvSpPr/>
          <p:nvPr/>
        </p:nvSpPr>
        <p:spPr>
          <a:xfrm>
            <a:off x="7305965" y="0"/>
            <a:ext cx="4738255" cy="1655763"/>
          </a:xfrm>
          <a:prstGeom prst="rect">
            <a:avLst/>
          </a:prstGeom>
          <a:solidFill>
            <a:srgbClr val="DDDDDB"/>
          </a:solidFill>
          <a:ln>
            <a:solidFill>
              <a:srgbClr val="DDDD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8B47CCC-184C-6512-57D4-8CBA75AE8A90}"/>
              </a:ext>
            </a:extLst>
          </p:cNvPr>
          <p:cNvSpPr txBox="1"/>
          <p:nvPr/>
        </p:nvSpPr>
        <p:spPr>
          <a:xfrm>
            <a:off x="1208691" y="1555532"/>
            <a:ext cx="9774620" cy="369332"/>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
        <p:nvSpPr>
          <p:cNvPr id="5" name="TextBox 4">
            <a:extLst>
              <a:ext uri="{FF2B5EF4-FFF2-40B4-BE49-F238E27FC236}">
                <a16:creationId xmlns:a16="http://schemas.microsoft.com/office/drawing/2014/main" id="{BA9EB8E9-64FA-A605-22B6-AF0488BA8440}"/>
              </a:ext>
            </a:extLst>
          </p:cNvPr>
          <p:cNvSpPr txBox="1"/>
          <p:nvPr/>
        </p:nvSpPr>
        <p:spPr>
          <a:xfrm>
            <a:off x="2549015" y="1713272"/>
            <a:ext cx="662694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Arial"/>
              <a:ea typeface="+mn-ea"/>
              <a:cs typeface="Arial"/>
            </a:endParaRPr>
          </a:p>
        </p:txBody>
      </p:sp>
      <p:sp>
        <p:nvSpPr>
          <p:cNvPr id="10" name="Content Placeholder 9">
            <a:extLst>
              <a:ext uri="{FF2B5EF4-FFF2-40B4-BE49-F238E27FC236}">
                <a16:creationId xmlns:a16="http://schemas.microsoft.com/office/drawing/2014/main" id="{1D69ED13-CA06-9366-1CEA-6770222F3DE1}"/>
              </a:ext>
            </a:extLst>
          </p:cNvPr>
          <p:cNvSpPr>
            <a:spLocks noGrp="1"/>
          </p:cNvSpPr>
          <p:nvPr>
            <p:ph idx="1"/>
          </p:nvPr>
        </p:nvSpPr>
        <p:spPr/>
        <p:txBody>
          <a:bodyPr/>
          <a:lstStyle/>
          <a:p>
            <a:r>
              <a:rPr lang="en-GB" dirty="0">
                <a:solidFill>
                  <a:schemeClr val="accent1"/>
                </a:solidFill>
              </a:rPr>
              <a:t>What is anti-social behaviour?</a:t>
            </a:r>
          </a:p>
          <a:p>
            <a:r>
              <a:rPr lang="en-GB" dirty="0">
                <a:solidFill>
                  <a:schemeClr val="accent1"/>
                </a:solidFill>
              </a:rPr>
              <a:t>Hoax calls</a:t>
            </a:r>
          </a:p>
          <a:p>
            <a:r>
              <a:rPr lang="en-GB" dirty="0">
                <a:solidFill>
                  <a:schemeClr val="accent1"/>
                </a:solidFill>
              </a:rPr>
              <a:t>How can you protect yourself and others this Halloween?</a:t>
            </a:r>
          </a:p>
          <a:p>
            <a:r>
              <a:rPr lang="en-GB" dirty="0">
                <a:solidFill>
                  <a:schemeClr val="accent1"/>
                </a:solidFill>
              </a:rPr>
              <a:t>How can you protect yourself and others this Bonfire Night?</a:t>
            </a:r>
          </a:p>
          <a:p>
            <a:r>
              <a:rPr lang="en-GB" dirty="0">
                <a:solidFill>
                  <a:schemeClr val="accent1"/>
                </a:solidFill>
              </a:rPr>
              <a:t>Fireworks and the law</a:t>
            </a:r>
          </a:p>
          <a:p>
            <a:endParaRPr lang="en-GB" dirty="0">
              <a:solidFill>
                <a:schemeClr val="accent1"/>
              </a:solidFill>
            </a:endParaRPr>
          </a:p>
          <a:p>
            <a:endParaRPr lang="en-GB" dirty="0"/>
          </a:p>
        </p:txBody>
      </p:sp>
      <p:sp>
        <p:nvSpPr>
          <p:cNvPr id="7" name="Footer Placeholder 6">
            <a:extLst>
              <a:ext uri="{FF2B5EF4-FFF2-40B4-BE49-F238E27FC236}">
                <a16:creationId xmlns:a16="http://schemas.microsoft.com/office/drawing/2014/main" id="{710CDE2B-97E6-491E-95E9-F5F82D6B1A6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rPr>
              <a:t>Faye Smith- Safer Schools Coordinator, Merseyside Police.</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Title 2">
            <a:extLst>
              <a:ext uri="{FF2B5EF4-FFF2-40B4-BE49-F238E27FC236}">
                <a16:creationId xmlns:a16="http://schemas.microsoft.com/office/drawing/2014/main" id="{2247A9F9-9F8E-CBB3-6B83-B6FA1675F2EF}"/>
              </a:ext>
            </a:extLst>
          </p:cNvPr>
          <p:cNvSpPr txBox="1">
            <a:spLocks/>
          </p:cNvSpPr>
          <p:nvPr/>
        </p:nvSpPr>
        <p:spPr>
          <a:xfrm>
            <a:off x="1694447" y="420326"/>
            <a:ext cx="9107905" cy="1208015"/>
          </a:xfrm>
          <a:prstGeom prst="rect">
            <a:avLst/>
          </a:prstGeom>
          <a:solidFill>
            <a:srgbClr val="00AAAC"/>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bg1"/>
                </a:solidFill>
                <a:latin typeface="+mj-lt"/>
                <a:ea typeface="+mj-ea"/>
                <a:cs typeface="+mj-cs"/>
              </a:defRPr>
            </a:lvl1pPr>
          </a:lstStyle>
          <a:p>
            <a:r>
              <a:rPr lang="en-GB" dirty="0"/>
              <a:t>What will be covered in this session?</a:t>
            </a:r>
          </a:p>
        </p:txBody>
      </p:sp>
      <p:sp>
        <p:nvSpPr>
          <p:cNvPr id="6" name="Content Placeholder 6">
            <a:extLst>
              <a:ext uri="{FF2B5EF4-FFF2-40B4-BE49-F238E27FC236}">
                <a16:creationId xmlns:a16="http://schemas.microsoft.com/office/drawing/2014/main" id="{D2A56A57-4410-69D1-2139-676D45438498}"/>
              </a:ext>
            </a:extLst>
          </p:cNvPr>
          <p:cNvSpPr txBox="1">
            <a:spLocks/>
          </p:cNvSpPr>
          <p:nvPr/>
        </p:nvSpPr>
        <p:spPr>
          <a:xfrm>
            <a:off x="990600" y="4541358"/>
            <a:ext cx="10515600" cy="17880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solidFill>
                <a:schemeClr val="accent1"/>
              </a:solidFill>
            </a:endParaRPr>
          </a:p>
        </p:txBody>
      </p:sp>
    </p:spTree>
    <p:extLst>
      <p:ext uri="{BB962C8B-B14F-4D97-AF65-F5344CB8AC3E}">
        <p14:creationId xmlns:p14="http://schemas.microsoft.com/office/powerpoint/2010/main" val="1413271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3" name="Online Media 2" title="This Halloween &amp; Bonfire Night - Make the right choices">
            <a:hlinkClick r:id="" action="ppaction://media"/>
            <a:extLst>
              <a:ext uri="{FF2B5EF4-FFF2-40B4-BE49-F238E27FC236}">
                <a16:creationId xmlns:a16="http://schemas.microsoft.com/office/drawing/2014/main" id="{32EFEE46-189F-BE79-7267-7E8483A81D48}"/>
              </a:ext>
            </a:extLst>
          </p:cNvPr>
          <p:cNvPicPr>
            <a:picLocks noRot="1" noChangeAspect="1"/>
          </p:cNvPicPr>
          <p:nvPr>
            <a:videoFile r:link="rId1"/>
          </p:nvPr>
        </p:nvPicPr>
        <p:blipFill>
          <a:blip r:embed="rId4"/>
          <a:stretch>
            <a:fillRect/>
          </a:stretch>
        </p:blipFill>
        <p:spPr>
          <a:xfrm>
            <a:off x="1637064" y="1170564"/>
            <a:ext cx="9357334" cy="5286893"/>
          </a:xfrm>
          <a:prstGeom prst="rect">
            <a:avLst/>
          </a:prstGeom>
        </p:spPr>
      </p:pic>
      <p:sp>
        <p:nvSpPr>
          <p:cNvPr id="2" name="Title 7">
            <a:extLst>
              <a:ext uri="{FF2B5EF4-FFF2-40B4-BE49-F238E27FC236}">
                <a16:creationId xmlns:a16="http://schemas.microsoft.com/office/drawing/2014/main" id="{3D614062-C5BB-827D-186D-21D44767C6DA}"/>
              </a:ext>
            </a:extLst>
          </p:cNvPr>
          <p:cNvSpPr>
            <a:spLocks noGrp="1"/>
          </p:cNvSpPr>
          <p:nvPr>
            <p:ph type="title"/>
          </p:nvPr>
        </p:nvSpPr>
        <p:spPr>
          <a:xfrm>
            <a:off x="3886200" y="159911"/>
            <a:ext cx="5269831" cy="765843"/>
          </a:xfrm>
        </p:spPr>
        <p:txBody>
          <a:bodyPr/>
          <a:lstStyle/>
          <a:p>
            <a:r>
              <a:rPr lang="en-US" sz="4400" u="none" dirty="0">
                <a:solidFill>
                  <a:schemeClr val="tx1"/>
                </a:solidFill>
                <a:effectLst/>
              </a:rPr>
              <a:t>Discussion time!</a:t>
            </a:r>
            <a:endParaRPr lang="en-GB" dirty="0">
              <a:solidFill>
                <a:schemeClr val="tx1"/>
              </a:solidFill>
            </a:endParaRPr>
          </a:p>
        </p:txBody>
      </p:sp>
    </p:spTree>
    <p:extLst>
      <p:ext uri="{BB962C8B-B14F-4D97-AF65-F5344CB8AC3E}">
        <p14:creationId xmlns:p14="http://schemas.microsoft.com/office/powerpoint/2010/main" val="332507424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BB96964-FBA8-90F7-2E9F-4EB5BFC43FD0}"/>
              </a:ext>
            </a:extLst>
          </p:cNvPr>
          <p:cNvSpPr>
            <a:spLocks noGrp="1"/>
          </p:cNvSpPr>
          <p:nvPr>
            <p:ph type="title"/>
          </p:nvPr>
        </p:nvSpPr>
        <p:spPr>
          <a:xfrm>
            <a:off x="1949116" y="365125"/>
            <a:ext cx="7904747" cy="1325563"/>
          </a:xfrm>
        </p:spPr>
        <p:txBody>
          <a:bodyPr/>
          <a:lstStyle/>
          <a:p>
            <a:r>
              <a:rPr lang="en-GB" dirty="0"/>
              <a:t>What is Anti-Social Behaviour? </a:t>
            </a:r>
          </a:p>
        </p:txBody>
      </p:sp>
      <p:sp>
        <p:nvSpPr>
          <p:cNvPr id="3" name="Content Placeholder 2">
            <a:extLst>
              <a:ext uri="{FF2B5EF4-FFF2-40B4-BE49-F238E27FC236}">
                <a16:creationId xmlns:a16="http://schemas.microsoft.com/office/drawing/2014/main" id="{4593D932-6AB1-C724-65C1-0505FF448C85}"/>
              </a:ext>
            </a:extLst>
          </p:cNvPr>
          <p:cNvSpPr>
            <a:spLocks noGrp="1"/>
          </p:cNvSpPr>
          <p:nvPr>
            <p:ph idx="1"/>
          </p:nvPr>
        </p:nvSpPr>
        <p:spPr>
          <a:xfrm>
            <a:off x="838200" y="1825625"/>
            <a:ext cx="10515600" cy="4351338"/>
          </a:xfrm>
        </p:spPr>
        <p:txBody>
          <a:bodyPr>
            <a:normAutofit/>
          </a:bodyPr>
          <a:lstStyle/>
          <a:p>
            <a:r>
              <a:rPr lang="en-GB" dirty="0">
                <a:solidFill>
                  <a:schemeClr val="accent1"/>
                </a:solidFill>
                <a:cs typeface="Tahoma" pitchFamily="34" charset="0"/>
              </a:rPr>
              <a:t>Antisocial behaviour is defined as 'behaviour by a person which causes, or is likely to cause, harassment, alarm or distress</a:t>
            </a:r>
          </a:p>
          <a:p>
            <a:r>
              <a:rPr lang="en-GB" dirty="0">
                <a:solidFill>
                  <a:schemeClr val="accent1"/>
                </a:solidFill>
                <a:cs typeface="Tahoma" pitchFamily="34" charset="0"/>
              </a:rPr>
              <a:t>This could be playing tricks on people, upsetting others, throwing eggs, flour or stones and cause damage to property.</a:t>
            </a:r>
          </a:p>
          <a:p>
            <a:endParaRPr lang="en-GB" dirty="0">
              <a:solidFill>
                <a:schemeClr val="accent1"/>
              </a:solidFill>
              <a:cs typeface="Tahoma" pitchFamily="34" charset="0"/>
            </a:endParaRPr>
          </a:p>
          <a:p>
            <a:endParaRPr lang="en-GB" dirty="0">
              <a:solidFill>
                <a:schemeClr val="accent1"/>
              </a:solidFill>
              <a:cs typeface="Tahoma" pitchFamily="34" charset="0"/>
            </a:endParaRPr>
          </a:p>
          <a:p>
            <a:endParaRPr lang="en-GB" sz="2900" dirty="0">
              <a:solidFill>
                <a:schemeClr val="accent1"/>
              </a:solidFill>
              <a:cs typeface="Tahoma" pitchFamily="34" charset="0"/>
            </a:endParaRPr>
          </a:p>
          <a:p>
            <a:endParaRPr lang="en-GB" sz="2500" dirty="0">
              <a:solidFill>
                <a:schemeClr val="accent1"/>
              </a:solidFill>
              <a:latin typeface="Tahoma" pitchFamily="34" charset="0"/>
              <a:cs typeface="Tahoma" pitchFamily="34" charset="0"/>
            </a:endParaRPr>
          </a:p>
          <a:p>
            <a:pPr marL="0" indent="0">
              <a:buNone/>
            </a:pPr>
            <a:endParaRPr lang="en-GB" sz="500" dirty="0">
              <a:solidFill>
                <a:schemeClr val="accent1"/>
              </a:solidFill>
              <a:latin typeface="Tahoma" pitchFamily="34" charset="0"/>
              <a:cs typeface="Tahoma" pitchFamily="34" charset="0"/>
            </a:endParaRPr>
          </a:p>
          <a:p>
            <a:endParaRPr lang="en-GB" sz="500" dirty="0">
              <a:solidFill>
                <a:schemeClr val="accent1"/>
              </a:solidFill>
              <a:latin typeface="Tahoma" pitchFamily="34" charset="0"/>
              <a:cs typeface="Tahoma" pitchFamily="34" charset="0"/>
            </a:endParaRPr>
          </a:p>
          <a:p>
            <a:pPr marL="365760" indent="-256032" eaLnBrk="1" hangingPunct="1">
              <a:spcBef>
                <a:spcPts val="400"/>
              </a:spcBef>
              <a:buClr>
                <a:schemeClr val="accent1"/>
              </a:buClr>
              <a:buSzPct val="68000"/>
              <a:buFont typeface="Wingdings 3"/>
              <a:buChar char=""/>
            </a:pPr>
            <a:endParaRPr lang="en-GB" sz="500" dirty="0">
              <a:solidFill>
                <a:schemeClr val="accent1"/>
              </a:solidFill>
            </a:endParaRPr>
          </a:p>
        </p:txBody>
      </p:sp>
      <p:pic>
        <p:nvPicPr>
          <p:cNvPr id="4" name="Picture 3">
            <a:extLst>
              <a:ext uri="{FF2B5EF4-FFF2-40B4-BE49-F238E27FC236}">
                <a16:creationId xmlns:a16="http://schemas.microsoft.com/office/drawing/2014/main" id="{14131061-6425-C059-1D81-612E4B89577C}"/>
              </a:ext>
            </a:extLst>
          </p:cNvPr>
          <p:cNvPicPr>
            <a:picLocks noChangeAspect="1"/>
          </p:cNvPicPr>
          <p:nvPr/>
        </p:nvPicPr>
        <p:blipFill>
          <a:blip r:embed="rId3"/>
          <a:stretch>
            <a:fillRect/>
          </a:stretch>
        </p:blipFill>
        <p:spPr>
          <a:xfrm>
            <a:off x="3594101" y="3929993"/>
            <a:ext cx="4371974" cy="2562882"/>
          </a:xfrm>
          <a:prstGeom prst="rect">
            <a:avLst/>
          </a:prstGeom>
        </p:spPr>
      </p:pic>
    </p:spTree>
    <p:extLst>
      <p:ext uri="{BB962C8B-B14F-4D97-AF65-F5344CB8AC3E}">
        <p14:creationId xmlns:p14="http://schemas.microsoft.com/office/powerpoint/2010/main" val="1822775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type="body" idx="4294967295"/>
          </p:nvPr>
        </p:nvSpPr>
        <p:spPr>
          <a:xfrm>
            <a:off x="5064125" y="1125538"/>
            <a:ext cx="7127875" cy="5327650"/>
          </a:xfrm>
        </p:spPr>
        <p:txBody>
          <a:bodyPr/>
          <a:lstStyle/>
          <a:p>
            <a:pPr eaLnBrk="1" hangingPunct="1"/>
            <a:endParaRPr lang="en-GB" dirty="0">
              <a:solidFill>
                <a:schemeClr val="bg1"/>
              </a:solidFill>
              <a:latin typeface="Tahoma" pitchFamily="34" charset="0"/>
            </a:endParaRPr>
          </a:p>
          <a:p>
            <a:pPr eaLnBrk="1" hangingPunct="1">
              <a:buFontTx/>
              <a:buNone/>
            </a:pPr>
            <a:endParaRPr lang="en-GB" dirty="0">
              <a:solidFill>
                <a:schemeClr val="bg1"/>
              </a:solidFill>
              <a:latin typeface="Tahoma" pitchFamily="34" charset="0"/>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30579" y="6021288"/>
            <a:ext cx="1095772" cy="705752"/>
          </a:xfrm>
          <a:prstGeom prst="rect">
            <a:avLst/>
          </a:prstGeom>
        </p:spPr>
      </p:pic>
      <p:sp>
        <p:nvSpPr>
          <p:cNvPr id="3" name="TextBox 2"/>
          <p:cNvSpPr txBox="1"/>
          <p:nvPr/>
        </p:nvSpPr>
        <p:spPr>
          <a:xfrm>
            <a:off x="2782632" y="164593"/>
            <a:ext cx="8803779" cy="1077218"/>
          </a:xfrm>
          <a:prstGeom prst="rect">
            <a:avLst/>
          </a:prstGeom>
          <a:noFill/>
        </p:spPr>
        <p:txBody>
          <a:bodyPr wrap="square" rtlCol="0">
            <a:spAutoFit/>
          </a:bodyPr>
          <a:lstStyle/>
          <a:p>
            <a:r>
              <a:rPr lang="en-GB" sz="3200" b="1" dirty="0">
                <a:solidFill>
                  <a:srgbClr val="00AAAC"/>
                </a:solidFill>
              </a:rPr>
              <a:t>Attacks</a:t>
            </a:r>
            <a:r>
              <a:rPr lang="en-GB" sz="2800" b="1" dirty="0">
                <a:solidFill>
                  <a:srgbClr val="00AAAC"/>
                </a:solidFill>
              </a:rPr>
              <a:t> </a:t>
            </a:r>
            <a:r>
              <a:rPr lang="en-GB" sz="3200" b="1" dirty="0">
                <a:solidFill>
                  <a:srgbClr val="00AAAC"/>
                </a:solidFill>
                <a:ea typeface="Tahoma" pitchFamily="34" charset="0"/>
                <a:cs typeface="Tahoma" pitchFamily="34" charset="0"/>
              </a:rPr>
              <a:t>on Emergency Services and Public Transport Services</a:t>
            </a:r>
          </a:p>
        </p:txBody>
      </p:sp>
      <p:pic>
        <p:nvPicPr>
          <p:cNvPr id="4" name="VAW M12P2.mrd(CAM-1).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2782632" y="1358083"/>
            <a:ext cx="6358915" cy="4663205"/>
          </a:xfrm>
          <a:prstGeom prst="rect">
            <a:avLst/>
          </a:prstGeom>
        </p:spPr>
      </p:pic>
      <p:sp>
        <p:nvSpPr>
          <p:cNvPr id="5" name="TextBox 4"/>
          <p:cNvSpPr txBox="1"/>
          <p:nvPr/>
        </p:nvSpPr>
        <p:spPr>
          <a:xfrm>
            <a:off x="2782632" y="1365032"/>
            <a:ext cx="6358915" cy="4601260"/>
          </a:xfrm>
          <a:prstGeom prst="rect">
            <a:avLst/>
          </a:prstGeom>
          <a:solidFill>
            <a:schemeClr val="bg1">
              <a:alpha val="0"/>
            </a:schemeClr>
          </a:solidFill>
        </p:spPr>
        <p:txBody>
          <a:bodyPr wrap="square" rtlCol="0">
            <a:spAutoFit/>
          </a:bodyPr>
          <a:lstStyle/>
          <a:p>
            <a:pPr algn="ctr"/>
            <a:endParaRPr lang="en-GB" sz="800" dirty="0">
              <a:solidFill>
                <a:prstClr val="white"/>
              </a:solidFill>
            </a:endParaRPr>
          </a:p>
          <a:p>
            <a:pPr algn="ctr"/>
            <a:r>
              <a:rPr lang="en-GB" b="1" dirty="0">
                <a:solidFill>
                  <a:prstClr val="white"/>
                </a:solidFill>
              </a:rPr>
              <a:t>Attacks are not allowed at any time.</a:t>
            </a:r>
          </a:p>
          <a:p>
            <a:pPr algn="ctr"/>
            <a:r>
              <a:rPr lang="en-GB" sz="1400" dirty="0">
                <a:solidFill>
                  <a:prstClr val="white"/>
                </a:solidFill>
              </a:rPr>
              <a:t>Some people think its ok to attack Emergency Service Staff. This is dangerous they could hurt and stop them attending a real emergency.</a:t>
            </a:r>
          </a:p>
          <a:p>
            <a:endParaRPr lang="en-GB" dirty="0">
              <a:solidFill>
                <a:srgbClr val="4BACC6">
                  <a:lumMod val="75000"/>
                </a:srgbClr>
              </a:solidFill>
              <a:latin typeface="Lucida Sans Unicode"/>
            </a:endParaRPr>
          </a:p>
          <a:p>
            <a:endParaRPr lang="en-GB" dirty="0">
              <a:solidFill>
                <a:srgbClr val="4BACC6">
                  <a:lumMod val="75000"/>
                </a:srgbClr>
              </a:solidFill>
              <a:latin typeface="Lucida Sans Unicode"/>
            </a:endParaRPr>
          </a:p>
          <a:p>
            <a:endParaRPr lang="en-GB" dirty="0">
              <a:solidFill>
                <a:srgbClr val="4BACC6">
                  <a:lumMod val="75000"/>
                </a:srgbClr>
              </a:solidFill>
              <a:latin typeface="Lucida Sans Unicode"/>
            </a:endParaRPr>
          </a:p>
          <a:p>
            <a:endParaRPr lang="en-GB" dirty="0">
              <a:solidFill>
                <a:srgbClr val="4BACC6">
                  <a:lumMod val="75000"/>
                </a:srgbClr>
              </a:solidFill>
              <a:latin typeface="Lucida Sans Unicode"/>
            </a:endParaRPr>
          </a:p>
          <a:p>
            <a:endParaRPr lang="en-GB" dirty="0">
              <a:solidFill>
                <a:srgbClr val="4BACC6">
                  <a:lumMod val="75000"/>
                </a:srgbClr>
              </a:solidFill>
              <a:latin typeface="Lucida Sans Unicode"/>
            </a:endParaRPr>
          </a:p>
          <a:p>
            <a:endParaRPr lang="en-GB" dirty="0">
              <a:solidFill>
                <a:srgbClr val="4BACC6">
                  <a:lumMod val="75000"/>
                </a:srgbClr>
              </a:solidFill>
              <a:latin typeface="Lucida Sans Unicode"/>
            </a:endParaRPr>
          </a:p>
          <a:p>
            <a:endParaRPr lang="en-GB" dirty="0">
              <a:solidFill>
                <a:srgbClr val="4BACC6">
                  <a:lumMod val="75000"/>
                </a:srgbClr>
              </a:solidFill>
              <a:latin typeface="Lucida Sans Unicode"/>
            </a:endParaRPr>
          </a:p>
          <a:p>
            <a:endParaRPr lang="en-GB" dirty="0">
              <a:solidFill>
                <a:srgbClr val="4BACC6">
                  <a:lumMod val="75000"/>
                </a:srgbClr>
              </a:solidFill>
              <a:latin typeface="Lucida Sans Unicode"/>
            </a:endParaRPr>
          </a:p>
          <a:p>
            <a:endParaRPr lang="en-GB" dirty="0">
              <a:solidFill>
                <a:srgbClr val="4BACC6">
                  <a:lumMod val="75000"/>
                </a:srgbClr>
              </a:solidFill>
              <a:latin typeface="Lucida Sans Unicode"/>
            </a:endParaRPr>
          </a:p>
          <a:p>
            <a:endParaRPr lang="en-GB" dirty="0">
              <a:solidFill>
                <a:srgbClr val="4BACC6">
                  <a:lumMod val="75000"/>
                </a:srgbClr>
              </a:solidFill>
              <a:latin typeface="Lucida Sans Unicode"/>
            </a:endParaRPr>
          </a:p>
          <a:p>
            <a:pPr algn="ctr"/>
            <a:r>
              <a:rPr lang="en-GB" sz="1200" dirty="0">
                <a:solidFill>
                  <a:prstClr val="white"/>
                </a:solidFill>
              </a:rPr>
              <a:t>Police and Fire Service vehicles, buses, trains, taxis and public transport stations are fitted with lots of  cameras.</a:t>
            </a:r>
          </a:p>
          <a:p>
            <a:pPr algn="ctr"/>
            <a:endParaRPr lang="en-GB" sz="700" dirty="0">
              <a:solidFill>
                <a:prstClr val="white"/>
              </a:solidFill>
            </a:endParaRPr>
          </a:p>
          <a:p>
            <a:pPr algn="ctr"/>
            <a:r>
              <a:rPr lang="en-GB" sz="1400" b="1" dirty="0">
                <a:solidFill>
                  <a:srgbClr val="FF0000"/>
                </a:solidFill>
              </a:rPr>
              <a:t>PEOPLE  WHO THROW ITEMS WILL GET INTO TROUBLE AND THIS COULD RESULT IN A FINE OR EVEN A CRIMINAL RECORD.</a:t>
            </a:r>
          </a:p>
        </p:txBody>
      </p:sp>
      <p:pic>
        <p:nvPicPr>
          <p:cNvPr id="6" name="Picture 5">
            <a:extLst>
              <a:ext uri="{FF2B5EF4-FFF2-40B4-BE49-F238E27FC236}">
                <a16:creationId xmlns:a16="http://schemas.microsoft.com/office/drawing/2014/main" id="{35A53654-7F85-C2CE-2246-0A08E6F2A12E}"/>
              </a:ext>
            </a:extLst>
          </p:cNvPr>
          <p:cNvPicPr>
            <a:picLocks noChangeAspect="1"/>
          </p:cNvPicPr>
          <p:nvPr/>
        </p:nvPicPr>
        <p:blipFill>
          <a:blip r:embed="rId7"/>
          <a:stretch>
            <a:fillRect/>
          </a:stretch>
        </p:blipFill>
        <p:spPr>
          <a:xfrm>
            <a:off x="9405938" y="5921727"/>
            <a:ext cx="1262063" cy="904875"/>
          </a:xfrm>
          <a:prstGeom prst="rect">
            <a:avLst/>
          </a:prstGeom>
        </p:spPr>
      </p:pic>
      <p:sp>
        <p:nvSpPr>
          <p:cNvPr id="7" name="Title 1">
            <a:extLst>
              <a:ext uri="{FF2B5EF4-FFF2-40B4-BE49-F238E27FC236}">
                <a16:creationId xmlns:a16="http://schemas.microsoft.com/office/drawing/2014/main" id="{4EE4889E-D907-84FC-B70A-C1D418653FCA}"/>
              </a:ext>
            </a:extLst>
          </p:cNvPr>
          <p:cNvSpPr txBox="1">
            <a:spLocks/>
          </p:cNvSpPr>
          <p:nvPr/>
        </p:nvSpPr>
        <p:spPr>
          <a:xfrm>
            <a:off x="1904301" y="384348"/>
            <a:ext cx="8410385" cy="400111"/>
          </a:xfrm>
          <a:prstGeom prst="rect">
            <a:avLst/>
          </a:prstGeom>
        </p:spPr>
        <p:txBody>
          <a:bodyPr>
            <a:normAutofit fontScale="4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6600" b="1" u="sng" dirty="0">
              <a:solidFill>
                <a:srgbClr val="00AAAC"/>
              </a:solidFill>
              <a:latin typeface="+mn-lt"/>
            </a:endParaRPr>
          </a:p>
        </p:txBody>
      </p:sp>
    </p:spTree>
    <p:extLst>
      <p:ext uri="{BB962C8B-B14F-4D97-AF65-F5344CB8AC3E}">
        <p14:creationId xmlns:p14="http://schemas.microsoft.com/office/powerpoint/2010/main" val="18846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par>
                                <p:cTn id="13" presetID="1" presetClass="mediacall" presetSubtype="0" fill="hold" nodeType="withEffect">
                                  <p:stCondLst>
                                    <p:cond delay="0"/>
                                  </p:stCondLst>
                                  <p:childTnLst>
                                    <p:cmd type="call" cmd="playFrom(0.0)">
                                      <p:cBhvr>
                                        <p:cTn id="14" dur="48580" fill="hold"/>
                                        <p:tgtEl>
                                          <p:spTgt spid="4"/>
                                        </p:tgtEl>
                                      </p:cBhvr>
                                    </p:cmd>
                                  </p:childTnLst>
                                </p:cTn>
                              </p:par>
                            </p:childTnLst>
                          </p:cTn>
                        </p:par>
                        <p:par>
                          <p:cTn id="15" fill="hold">
                            <p:stCondLst>
                              <p:cond delay="48580"/>
                            </p:stCondLst>
                            <p:childTnLst>
                              <p:par>
                                <p:cTn id="16" presetID="10" presetClass="entr" presetSubtype="0" fill="hold" nodeType="afterEffect">
                                  <p:stCondLst>
                                    <p:cond delay="0"/>
                                  </p:stCondLst>
                                  <p:childTnLst>
                                    <p:set>
                                      <p:cBhvr>
                                        <p:cTn id="17" dur="1" fill="hold">
                                          <p:stCondLst>
                                            <p:cond delay="0"/>
                                          </p:stCondLst>
                                        </p:cTn>
                                        <p:tgtEl>
                                          <p:spTgt spid="5">
                                            <p:txEl>
                                              <p:pRg st="13" end="13"/>
                                            </p:txEl>
                                          </p:spTgt>
                                        </p:tgtEl>
                                        <p:attrNameLst>
                                          <p:attrName>style.visibility</p:attrName>
                                        </p:attrNameLst>
                                      </p:cBhvr>
                                      <p:to>
                                        <p:strVal val="visible"/>
                                      </p:to>
                                    </p:set>
                                    <p:animEffect transition="in" filter="fade">
                                      <p:cBhvr>
                                        <p:cTn id="18" dur="500"/>
                                        <p:tgtEl>
                                          <p:spTgt spid="5">
                                            <p:txEl>
                                              <p:pRg st="13" end="1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5">
                                            <p:txEl>
                                              <p:pRg st="15" end="15"/>
                                            </p:txEl>
                                          </p:spTgt>
                                        </p:tgtEl>
                                        <p:attrNameLst>
                                          <p:attrName>style.visibility</p:attrName>
                                        </p:attrNameLst>
                                      </p:cBhvr>
                                      <p:to>
                                        <p:strVal val="visible"/>
                                      </p:to>
                                    </p:set>
                                    <p:animEffect transition="in" filter="fade">
                                      <p:cBhvr>
                                        <p:cTn id="21" dur="500"/>
                                        <p:tgtEl>
                                          <p:spTgt spid="5">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fill="hold" display="0">
                  <p:stCondLst>
                    <p:cond delay="indefinite"/>
                  </p:st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93D932-6AB1-C724-65C1-0505FF448C85}"/>
              </a:ext>
            </a:extLst>
          </p:cNvPr>
          <p:cNvSpPr>
            <a:spLocks noGrp="1"/>
          </p:cNvSpPr>
          <p:nvPr>
            <p:ph idx="1"/>
          </p:nvPr>
        </p:nvSpPr>
        <p:spPr>
          <a:xfrm>
            <a:off x="648730" y="1253331"/>
            <a:ext cx="10515600" cy="4351338"/>
          </a:xfrm>
        </p:spPr>
        <p:txBody>
          <a:bodyPr>
            <a:normAutofit/>
          </a:bodyPr>
          <a:lstStyle/>
          <a:p>
            <a:pPr marL="0" indent="0">
              <a:buNone/>
            </a:pPr>
            <a:endParaRPr lang="en-GB" sz="1600" dirty="0">
              <a:latin typeface="Tahoma" pitchFamily="34" charset="0"/>
              <a:cs typeface="Tahoma" pitchFamily="34" charset="0"/>
            </a:endParaRPr>
          </a:p>
          <a:p>
            <a:endParaRPr lang="en-GB" sz="1600" dirty="0">
              <a:latin typeface="Tahoma" pitchFamily="34" charset="0"/>
              <a:cs typeface="Tahoma" pitchFamily="34" charset="0"/>
            </a:endParaRPr>
          </a:p>
          <a:p>
            <a:pPr marL="365760" indent="-256032" eaLnBrk="1" hangingPunct="1">
              <a:spcBef>
                <a:spcPts val="400"/>
              </a:spcBef>
              <a:buClr>
                <a:schemeClr val="accent1"/>
              </a:buClr>
              <a:buSzPct val="68000"/>
              <a:buFont typeface="Wingdings 3"/>
              <a:buChar char=""/>
            </a:pPr>
            <a:endParaRPr lang="en-GB" sz="3200" dirty="0"/>
          </a:p>
        </p:txBody>
      </p:sp>
      <p:pic>
        <p:nvPicPr>
          <p:cNvPr id="5" name="Picture 16" descr="Ascot Terrace 037">
            <a:extLst>
              <a:ext uri="{FF2B5EF4-FFF2-40B4-BE49-F238E27FC236}">
                <a16:creationId xmlns:a16="http://schemas.microsoft.com/office/drawing/2014/main" id="{533DBAFA-474E-8BAA-BFB2-1C4E882C5229}"/>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7952" y="1460029"/>
            <a:ext cx="3079101" cy="22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Phil 004">
            <a:extLst>
              <a:ext uri="{FF2B5EF4-FFF2-40B4-BE49-F238E27FC236}">
                <a16:creationId xmlns:a16="http://schemas.microsoft.com/office/drawing/2014/main" id="{DC165D2A-288D-1A21-2014-0D65D187C09C}"/>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31547" y="1453118"/>
            <a:ext cx="3079101" cy="229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 post box 002">
            <a:extLst>
              <a:ext uri="{FF2B5EF4-FFF2-40B4-BE49-F238E27FC236}">
                <a16:creationId xmlns:a16="http://schemas.microsoft.com/office/drawing/2014/main" id="{CB8E81DE-B6BB-84AE-1D9E-FC003158586D}"/>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6695142" y="1453118"/>
            <a:ext cx="3025830" cy="2223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Car image">
            <a:extLst>
              <a:ext uri="{FF2B5EF4-FFF2-40B4-BE49-F238E27FC236}">
                <a16:creationId xmlns:a16="http://schemas.microsoft.com/office/drawing/2014/main" id="{9C40303F-98AB-E769-BF88-086D726EB8B6}"/>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1817862" y="3949076"/>
            <a:ext cx="3425373" cy="252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Burnt door">
            <a:extLst>
              <a:ext uri="{FF2B5EF4-FFF2-40B4-BE49-F238E27FC236}">
                <a16:creationId xmlns:a16="http://schemas.microsoft.com/office/drawing/2014/main" id="{07622F90-505C-4C80-D272-D36E31321A85}"/>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b="1774"/>
          <a:stretch/>
        </p:blipFill>
        <p:spPr bwMode="auto">
          <a:xfrm>
            <a:off x="9837740" y="1453118"/>
            <a:ext cx="2342120" cy="2223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2">
            <a:extLst>
              <a:ext uri="{FF2B5EF4-FFF2-40B4-BE49-F238E27FC236}">
                <a16:creationId xmlns:a16="http://schemas.microsoft.com/office/drawing/2014/main" id="{9182D216-CA01-BAF2-2911-847395529D83}"/>
              </a:ext>
            </a:extLst>
          </p:cNvPr>
          <p:cNvSpPr txBox="1">
            <a:spLocks/>
          </p:cNvSpPr>
          <p:nvPr/>
        </p:nvSpPr>
        <p:spPr>
          <a:xfrm>
            <a:off x="5724013" y="3969005"/>
            <a:ext cx="4650125" cy="1974595"/>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b="1" dirty="0">
                <a:solidFill>
                  <a:srgbClr val="0070C0"/>
                </a:solidFill>
                <a:cs typeface="Tahoma" pitchFamily="34" charset="0"/>
              </a:rPr>
              <a:t>How much does this cost the community?</a:t>
            </a:r>
          </a:p>
          <a:p>
            <a:r>
              <a:rPr lang="en-GB" sz="3200" b="1" dirty="0">
                <a:solidFill>
                  <a:srgbClr val="0070C0"/>
                </a:solidFill>
                <a:cs typeface="Tahoma" pitchFamily="34" charset="0"/>
              </a:rPr>
              <a:t>How has normal life been disrupted?</a:t>
            </a:r>
          </a:p>
          <a:p>
            <a:r>
              <a:rPr lang="en-GB" sz="3200" b="1" dirty="0">
                <a:solidFill>
                  <a:srgbClr val="0070C0"/>
                </a:solidFill>
                <a:cs typeface="Tahoma" pitchFamily="34" charset="0"/>
              </a:rPr>
              <a:t>What are the potential consequences?</a:t>
            </a:r>
          </a:p>
          <a:p>
            <a:endParaRPr lang="en-GB" sz="2100" dirty="0">
              <a:latin typeface="Tahoma" pitchFamily="34" charset="0"/>
              <a:cs typeface="Tahoma" pitchFamily="34" charset="0"/>
            </a:endParaRPr>
          </a:p>
          <a:p>
            <a:pPr marL="365760" indent="-256032">
              <a:spcBef>
                <a:spcPts val="400"/>
              </a:spcBef>
              <a:buClr>
                <a:schemeClr val="accent1"/>
              </a:buClr>
              <a:buSzPct val="68000"/>
              <a:buFont typeface="Wingdings 3"/>
              <a:buChar char=""/>
            </a:pPr>
            <a:endParaRPr lang="en-GB" sz="3200" dirty="0"/>
          </a:p>
        </p:txBody>
      </p:sp>
      <p:sp>
        <p:nvSpPr>
          <p:cNvPr id="12" name="Title 6">
            <a:extLst>
              <a:ext uri="{FF2B5EF4-FFF2-40B4-BE49-F238E27FC236}">
                <a16:creationId xmlns:a16="http://schemas.microsoft.com/office/drawing/2014/main" id="{54E80A14-F73B-6F0C-887D-715D84F669AC}"/>
              </a:ext>
            </a:extLst>
          </p:cNvPr>
          <p:cNvSpPr>
            <a:spLocks noGrp="1"/>
          </p:cNvSpPr>
          <p:nvPr>
            <p:ph type="title"/>
          </p:nvPr>
        </p:nvSpPr>
        <p:spPr>
          <a:xfrm>
            <a:off x="4098758" y="471955"/>
            <a:ext cx="4405035" cy="688419"/>
          </a:xfrm>
        </p:spPr>
        <p:txBody>
          <a:bodyPr>
            <a:normAutofit fontScale="90000"/>
          </a:bodyPr>
          <a:lstStyle/>
          <a:p>
            <a:r>
              <a:rPr lang="en-GB" dirty="0"/>
              <a:t>Real life images</a:t>
            </a:r>
          </a:p>
        </p:txBody>
      </p:sp>
    </p:spTree>
    <p:extLst>
      <p:ext uri="{BB962C8B-B14F-4D97-AF65-F5344CB8AC3E}">
        <p14:creationId xmlns:p14="http://schemas.microsoft.com/office/powerpoint/2010/main" val="1122799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853EC-92F9-F899-C6A6-C212816C38BC}"/>
              </a:ext>
            </a:extLst>
          </p:cNvPr>
          <p:cNvSpPr>
            <a:spLocks noGrp="1"/>
          </p:cNvSpPr>
          <p:nvPr>
            <p:ph type="title"/>
          </p:nvPr>
        </p:nvSpPr>
        <p:spPr>
          <a:xfrm>
            <a:off x="4263256" y="681037"/>
            <a:ext cx="3424924" cy="1009651"/>
          </a:xfrm>
        </p:spPr>
        <p:txBody>
          <a:bodyPr anchor="b">
            <a:normAutofit/>
          </a:bodyPr>
          <a:lstStyle/>
          <a:p>
            <a:r>
              <a:rPr lang="en-GB" dirty="0">
                <a:latin typeface="+mn-lt"/>
              </a:rPr>
              <a:t>Hoax calls</a:t>
            </a:r>
          </a:p>
        </p:txBody>
      </p:sp>
      <p:sp>
        <p:nvSpPr>
          <p:cNvPr id="3" name="Content Placeholder 2">
            <a:extLst>
              <a:ext uri="{FF2B5EF4-FFF2-40B4-BE49-F238E27FC236}">
                <a16:creationId xmlns:a16="http://schemas.microsoft.com/office/drawing/2014/main" id="{4593D932-6AB1-C724-65C1-0505FF448C85}"/>
              </a:ext>
            </a:extLst>
          </p:cNvPr>
          <p:cNvSpPr>
            <a:spLocks noGrp="1"/>
          </p:cNvSpPr>
          <p:nvPr>
            <p:ph idx="1"/>
          </p:nvPr>
        </p:nvSpPr>
        <p:spPr>
          <a:xfrm>
            <a:off x="838200" y="1825625"/>
            <a:ext cx="8077200" cy="4351338"/>
          </a:xfrm>
        </p:spPr>
        <p:txBody>
          <a:bodyPr>
            <a:normAutofit fontScale="92500"/>
          </a:bodyPr>
          <a:lstStyle/>
          <a:p>
            <a:r>
              <a:rPr lang="en-GB" dirty="0">
                <a:solidFill>
                  <a:srgbClr val="0070C0"/>
                </a:solidFill>
                <a:cs typeface="Tahoma" pitchFamily="34" charset="0"/>
              </a:rPr>
              <a:t>Do you know the Emergency Services can apply for a mobile phone to be blocked from working if a hoax call has been made from it?</a:t>
            </a:r>
          </a:p>
          <a:p>
            <a:endParaRPr lang="en-GB" dirty="0">
              <a:solidFill>
                <a:srgbClr val="0070C0"/>
              </a:solidFill>
              <a:cs typeface="Tahoma" pitchFamily="34" charset="0"/>
            </a:endParaRPr>
          </a:p>
          <a:p>
            <a:r>
              <a:rPr lang="en-GB" dirty="0">
                <a:solidFill>
                  <a:srgbClr val="0070C0"/>
                </a:solidFill>
                <a:cs typeface="Tahoma" pitchFamily="34" charset="0"/>
              </a:rPr>
              <a:t>All hoax calls are recorded, logged and traced to find the owner.</a:t>
            </a:r>
          </a:p>
          <a:p>
            <a:endParaRPr lang="en-GB" dirty="0">
              <a:solidFill>
                <a:srgbClr val="0070C0"/>
              </a:solidFill>
              <a:cs typeface="Tahoma" pitchFamily="34" charset="0"/>
            </a:endParaRPr>
          </a:p>
          <a:p>
            <a:r>
              <a:rPr lang="en-GB" dirty="0">
                <a:solidFill>
                  <a:srgbClr val="0070C0"/>
                </a:solidFill>
                <a:cs typeface="Tahoma" pitchFamily="34" charset="0"/>
              </a:rPr>
              <a:t>Hoax calls to the Emergency Services can result in a fine of up to £5000 (that is 56 iPads) and you can also receive a criminal record which will effect your future.</a:t>
            </a:r>
            <a:endParaRPr lang="en-GB" dirty="0">
              <a:solidFill>
                <a:srgbClr val="0070C0"/>
              </a:solidFill>
            </a:endParaRPr>
          </a:p>
          <a:p>
            <a:pPr marL="0" indent="0">
              <a:buNone/>
            </a:pPr>
            <a:endParaRPr lang="en-GB" dirty="0">
              <a:solidFill>
                <a:schemeClr val="tx2"/>
              </a:solidFill>
              <a:latin typeface="Tahoma" pitchFamily="34" charset="0"/>
              <a:cs typeface="Tahoma" pitchFamily="34" charset="0"/>
            </a:endParaRPr>
          </a:p>
          <a:p>
            <a:endParaRPr lang="en-GB" sz="1600" dirty="0">
              <a:solidFill>
                <a:schemeClr val="tx2"/>
              </a:solidFill>
              <a:latin typeface="Tahoma" pitchFamily="34" charset="0"/>
              <a:cs typeface="Tahoma" pitchFamily="34" charset="0"/>
            </a:endParaRPr>
          </a:p>
          <a:p>
            <a:pPr marL="365760" indent="-256032" eaLnBrk="1" hangingPunct="1">
              <a:spcBef>
                <a:spcPts val="400"/>
              </a:spcBef>
              <a:buClr>
                <a:schemeClr val="accent1"/>
              </a:buClr>
              <a:buSzPct val="68000"/>
              <a:buFont typeface="Wingdings 3"/>
              <a:buChar char=""/>
            </a:pPr>
            <a:endParaRPr lang="en-GB" sz="1600" dirty="0">
              <a:solidFill>
                <a:schemeClr val="tx2"/>
              </a:solidFill>
            </a:endParaRPr>
          </a:p>
        </p:txBody>
      </p:sp>
      <p:pic>
        <p:nvPicPr>
          <p:cNvPr id="4" name="Picture 3">
            <a:extLst>
              <a:ext uri="{FF2B5EF4-FFF2-40B4-BE49-F238E27FC236}">
                <a16:creationId xmlns:a16="http://schemas.microsoft.com/office/drawing/2014/main" id="{628C9FF5-BE82-08B4-A081-E0A6A8ED7EF9}"/>
              </a:ext>
            </a:extLst>
          </p:cNvPr>
          <p:cNvPicPr>
            <a:picLocks noChangeAspect="1"/>
          </p:cNvPicPr>
          <p:nvPr/>
        </p:nvPicPr>
        <p:blipFill rotWithShape="1">
          <a:blip r:embed="rId3">
            <a:extLst>
              <a:ext uri="{28A0092B-C50C-407E-A947-70E740481C1C}">
                <a14:useLocalDpi xmlns:a14="http://schemas.microsoft.com/office/drawing/2010/main" val="0"/>
              </a:ext>
            </a:extLst>
          </a:blip>
          <a:srcRect l="12470" r="20648"/>
          <a:stretch/>
        </p:blipFill>
        <p:spPr>
          <a:xfrm rot="1430680">
            <a:off x="8839200" y="1664045"/>
            <a:ext cx="3037182" cy="3021910"/>
          </a:xfrm>
          <a:custGeom>
            <a:avLst/>
            <a:gdLst/>
            <a:ahLst/>
            <a:cxnLst/>
            <a:rect l="l" t="t" r="r" b="b"/>
            <a:pathLst>
              <a:path w="4926647" h="4901874">
                <a:moveTo>
                  <a:pt x="2827942" y="2033"/>
                </a:moveTo>
                <a:cubicBezTo>
                  <a:pt x="2901705" y="5050"/>
                  <a:pt x="2973640" y="11422"/>
                  <a:pt x="3043325" y="21136"/>
                </a:cubicBezTo>
                <a:cubicBezTo>
                  <a:pt x="3600804" y="98849"/>
                  <a:pt x="4185553" y="476257"/>
                  <a:pt x="4498894" y="902802"/>
                </a:cubicBezTo>
                <a:cubicBezTo>
                  <a:pt x="4812235" y="1329346"/>
                  <a:pt x="4950223" y="2037621"/>
                  <a:pt x="4923373" y="2580407"/>
                </a:cubicBezTo>
                <a:cubicBezTo>
                  <a:pt x="4896522" y="3123192"/>
                  <a:pt x="4745612" y="3772883"/>
                  <a:pt x="4337788" y="4159516"/>
                </a:cubicBezTo>
                <a:cubicBezTo>
                  <a:pt x="3929963" y="4546150"/>
                  <a:pt x="3081282" y="4930377"/>
                  <a:pt x="2476425" y="4900207"/>
                </a:cubicBezTo>
                <a:cubicBezTo>
                  <a:pt x="1871566" y="4870038"/>
                  <a:pt x="1119757" y="4406651"/>
                  <a:pt x="708641" y="3978500"/>
                </a:cubicBezTo>
                <a:cubicBezTo>
                  <a:pt x="297525" y="3550349"/>
                  <a:pt x="-64504" y="2921632"/>
                  <a:pt x="9726" y="2331303"/>
                </a:cubicBezTo>
                <a:cubicBezTo>
                  <a:pt x="83957" y="1740973"/>
                  <a:pt x="273797" y="1052469"/>
                  <a:pt x="1154021" y="436525"/>
                </a:cubicBezTo>
                <a:cubicBezTo>
                  <a:pt x="1705608" y="124217"/>
                  <a:pt x="2311596" y="-19083"/>
                  <a:pt x="2827942" y="2033"/>
                </a:cubicBezTo>
                <a:close/>
              </a:path>
            </a:pathLst>
          </a:custGeom>
        </p:spPr>
      </p:pic>
    </p:spTree>
    <p:extLst>
      <p:ext uri="{BB962C8B-B14F-4D97-AF65-F5344CB8AC3E}">
        <p14:creationId xmlns:p14="http://schemas.microsoft.com/office/powerpoint/2010/main" val="3068340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96E6C9-68BA-A2B6-B3B9-F0F70D265A29}"/>
              </a:ext>
            </a:extLst>
          </p:cNvPr>
          <p:cNvSpPr>
            <a:spLocks noGrp="1"/>
          </p:cNvSpPr>
          <p:nvPr>
            <p:ph idx="1"/>
          </p:nvPr>
        </p:nvSpPr>
        <p:spPr>
          <a:xfrm>
            <a:off x="502062" y="1765300"/>
            <a:ext cx="8311738" cy="4824746"/>
          </a:xfrm>
        </p:spPr>
        <p:txBody>
          <a:bodyPr>
            <a:normAutofit lnSpcReduction="10000"/>
          </a:bodyPr>
          <a:lstStyle/>
          <a:p>
            <a:pPr marL="566928" indent="-457200">
              <a:spcBef>
                <a:spcPts val="400"/>
              </a:spcBef>
              <a:buClr>
                <a:schemeClr val="accent1"/>
              </a:buClr>
              <a:buSzPct val="68000"/>
            </a:pPr>
            <a:r>
              <a:rPr lang="en-GB" dirty="0">
                <a:solidFill>
                  <a:schemeClr val="accent1"/>
                </a:solidFill>
              </a:rPr>
              <a:t>If you do decide to go trick or treating, please respect the wishes of householders who do not wish to take part</a:t>
            </a:r>
          </a:p>
          <a:p>
            <a:pPr marL="566928" indent="-457200">
              <a:spcBef>
                <a:spcPts val="400"/>
              </a:spcBef>
              <a:buClr>
                <a:schemeClr val="accent1"/>
              </a:buClr>
              <a:buSzPct val="68000"/>
            </a:pPr>
            <a:r>
              <a:rPr lang="en-GB" sz="2800" dirty="0">
                <a:solidFill>
                  <a:schemeClr val="accent1"/>
                </a:solidFill>
                <a:cs typeface="Tahoma" pitchFamily="34" charset="0"/>
              </a:rPr>
              <a:t>Stay together as a group &amp; tell your parent/guardian where you are going</a:t>
            </a:r>
          </a:p>
          <a:p>
            <a:pPr marL="566928" indent="-457200">
              <a:spcBef>
                <a:spcPts val="400"/>
              </a:spcBef>
              <a:buClr>
                <a:schemeClr val="accent1"/>
              </a:buClr>
              <a:buSzPct val="68000"/>
            </a:pPr>
            <a:r>
              <a:rPr lang="en-GB" dirty="0">
                <a:solidFill>
                  <a:schemeClr val="accent1"/>
                </a:solidFill>
              </a:rPr>
              <a:t>Stay in well-lit areas </a:t>
            </a:r>
          </a:p>
          <a:p>
            <a:pPr marL="566928" indent="-457200">
              <a:spcBef>
                <a:spcPts val="400"/>
              </a:spcBef>
              <a:buClr>
                <a:schemeClr val="accent1"/>
              </a:buClr>
              <a:buSzPct val="68000"/>
            </a:pPr>
            <a:r>
              <a:rPr lang="en-GB" dirty="0">
                <a:solidFill>
                  <a:schemeClr val="accent1"/>
                </a:solidFill>
              </a:rPr>
              <a:t>Look out for 'no callers please' posters and respect your neighbours</a:t>
            </a:r>
          </a:p>
          <a:p>
            <a:pPr marL="566928" indent="-457200">
              <a:spcBef>
                <a:spcPts val="400"/>
              </a:spcBef>
              <a:buClr>
                <a:schemeClr val="accent1"/>
              </a:buClr>
              <a:buSzPct val="68000"/>
            </a:pPr>
            <a:r>
              <a:rPr lang="en-GB" b="0" i="0" dirty="0">
                <a:solidFill>
                  <a:schemeClr val="accent1"/>
                </a:solidFill>
                <a:effectLst/>
              </a:rPr>
              <a:t>Respect people’s choice to open or not open the door</a:t>
            </a:r>
          </a:p>
          <a:p>
            <a:pPr marL="566928" indent="-457200">
              <a:spcBef>
                <a:spcPts val="400"/>
              </a:spcBef>
              <a:buClr>
                <a:schemeClr val="accent1"/>
              </a:buClr>
              <a:buSzPct val="68000"/>
            </a:pPr>
            <a:r>
              <a:rPr lang="en-GB" b="0" i="0" dirty="0">
                <a:solidFill>
                  <a:schemeClr val="accent1"/>
                </a:solidFill>
                <a:effectLst/>
              </a:rPr>
              <a:t>Ensure that any ‘tricks’ do not damage people’s property</a:t>
            </a:r>
          </a:p>
          <a:p>
            <a:pPr marL="566928" indent="-457200">
              <a:spcBef>
                <a:spcPts val="400"/>
              </a:spcBef>
              <a:buClr>
                <a:schemeClr val="accent1"/>
              </a:buClr>
              <a:buSzPct val="68000"/>
            </a:pPr>
            <a:endParaRPr lang="en-GB" dirty="0">
              <a:solidFill>
                <a:schemeClr val="accent1"/>
              </a:solidFill>
            </a:endParaRPr>
          </a:p>
        </p:txBody>
      </p:sp>
      <p:pic>
        <p:nvPicPr>
          <p:cNvPr id="7" name="Picture 6">
            <a:extLst>
              <a:ext uri="{FF2B5EF4-FFF2-40B4-BE49-F238E27FC236}">
                <a16:creationId xmlns:a16="http://schemas.microsoft.com/office/drawing/2014/main" id="{D8EDD875-B636-8C53-05D2-E06CD7AE202F}"/>
              </a:ext>
            </a:extLst>
          </p:cNvPr>
          <p:cNvPicPr>
            <a:picLocks noChangeAspect="1"/>
          </p:cNvPicPr>
          <p:nvPr/>
        </p:nvPicPr>
        <p:blipFill>
          <a:blip r:embed="rId3"/>
          <a:stretch>
            <a:fillRect/>
          </a:stretch>
        </p:blipFill>
        <p:spPr>
          <a:xfrm>
            <a:off x="8813800" y="1765300"/>
            <a:ext cx="3019679" cy="4178301"/>
          </a:xfrm>
          <a:prstGeom prst="rect">
            <a:avLst/>
          </a:prstGeom>
        </p:spPr>
      </p:pic>
      <p:sp>
        <p:nvSpPr>
          <p:cNvPr id="2" name="Title 5">
            <a:extLst>
              <a:ext uri="{FF2B5EF4-FFF2-40B4-BE49-F238E27FC236}">
                <a16:creationId xmlns:a16="http://schemas.microsoft.com/office/drawing/2014/main" id="{442DB03C-6B46-95F5-CE93-CD89777B6648}"/>
              </a:ext>
            </a:extLst>
          </p:cNvPr>
          <p:cNvSpPr>
            <a:spLocks noGrp="1"/>
          </p:cNvSpPr>
          <p:nvPr>
            <p:ph type="title"/>
          </p:nvPr>
        </p:nvSpPr>
        <p:spPr>
          <a:xfrm>
            <a:off x="3937000" y="267954"/>
            <a:ext cx="3510547" cy="1325563"/>
          </a:xfrm>
        </p:spPr>
        <p:txBody>
          <a:bodyPr/>
          <a:lstStyle/>
          <a:p>
            <a:r>
              <a:rPr lang="en-GB" dirty="0"/>
              <a:t>Halloween</a:t>
            </a:r>
          </a:p>
        </p:txBody>
      </p:sp>
    </p:spTree>
    <p:extLst>
      <p:ext uri="{BB962C8B-B14F-4D97-AF65-F5344CB8AC3E}">
        <p14:creationId xmlns:p14="http://schemas.microsoft.com/office/powerpoint/2010/main" val="125137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Bonfires and the law: What are the rules, and have they changed in light of  COVID-19? - Company News - Wollens">
            <a:extLst>
              <a:ext uri="{FF2B5EF4-FFF2-40B4-BE49-F238E27FC236}">
                <a16:creationId xmlns:a16="http://schemas.microsoft.com/office/drawing/2014/main" id="{20AAF1DD-2C8A-15DE-FB2C-95EE7F36F4D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793" r="30569" b="1"/>
          <a:stretch/>
        </p:blipFill>
        <p:spPr bwMode="auto">
          <a:xfrm>
            <a:off x="7994476" y="1825625"/>
            <a:ext cx="4053010" cy="4032630"/>
          </a:xfrm>
          <a:custGeom>
            <a:avLst/>
            <a:gdLst/>
            <a:ahLst/>
            <a:cxnLst/>
            <a:rect l="l" t="t" r="r" b="b"/>
            <a:pathLst>
              <a:path w="4926647" h="4901874">
                <a:moveTo>
                  <a:pt x="2827942" y="2033"/>
                </a:moveTo>
                <a:cubicBezTo>
                  <a:pt x="2901705" y="5050"/>
                  <a:pt x="2973640" y="11422"/>
                  <a:pt x="3043325" y="21136"/>
                </a:cubicBezTo>
                <a:cubicBezTo>
                  <a:pt x="3600804" y="98849"/>
                  <a:pt x="4185553" y="476257"/>
                  <a:pt x="4498894" y="902802"/>
                </a:cubicBezTo>
                <a:cubicBezTo>
                  <a:pt x="4812235" y="1329346"/>
                  <a:pt x="4950223" y="2037621"/>
                  <a:pt x="4923373" y="2580407"/>
                </a:cubicBezTo>
                <a:cubicBezTo>
                  <a:pt x="4896522" y="3123192"/>
                  <a:pt x="4745612" y="3772883"/>
                  <a:pt x="4337788" y="4159516"/>
                </a:cubicBezTo>
                <a:cubicBezTo>
                  <a:pt x="3929963" y="4546150"/>
                  <a:pt x="3081282" y="4930377"/>
                  <a:pt x="2476425" y="4900207"/>
                </a:cubicBezTo>
                <a:cubicBezTo>
                  <a:pt x="1871566" y="4870038"/>
                  <a:pt x="1119757" y="4406651"/>
                  <a:pt x="708641" y="3978500"/>
                </a:cubicBezTo>
                <a:cubicBezTo>
                  <a:pt x="297525" y="3550349"/>
                  <a:pt x="-64504" y="2921632"/>
                  <a:pt x="9726" y="2331303"/>
                </a:cubicBezTo>
                <a:cubicBezTo>
                  <a:pt x="83957" y="1740973"/>
                  <a:pt x="273797" y="1052469"/>
                  <a:pt x="1154021" y="436525"/>
                </a:cubicBezTo>
                <a:cubicBezTo>
                  <a:pt x="1705608" y="124217"/>
                  <a:pt x="2311596" y="-19083"/>
                  <a:pt x="2827942" y="2033"/>
                </a:cubicBezTo>
                <a:close/>
              </a:path>
            </a:pathLst>
          </a:cu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E4CB334F-8B14-5827-1D0F-59ECAAC3614D}"/>
              </a:ext>
            </a:extLst>
          </p:cNvPr>
          <p:cNvSpPr>
            <a:spLocks noGrp="1"/>
          </p:cNvSpPr>
          <p:nvPr>
            <p:ph type="title"/>
          </p:nvPr>
        </p:nvSpPr>
        <p:spPr>
          <a:xfrm>
            <a:off x="3412957" y="300868"/>
            <a:ext cx="4395537" cy="1325563"/>
          </a:xfrm>
        </p:spPr>
        <p:txBody>
          <a:bodyPr/>
          <a:lstStyle/>
          <a:p>
            <a:r>
              <a:rPr lang="en-GB" dirty="0"/>
              <a:t>Bonfire night</a:t>
            </a:r>
          </a:p>
        </p:txBody>
      </p:sp>
      <p:sp>
        <p:nvSpPr>
          <p:cNvPr id="3" name="Content Placeholder 2">
            <a:extLst>
              <a:ext uri="{FF2B5EF4-FFF2-40B4-BE49-F238E27FC236}">
                <a16:creationId xmlns:a16="http://schemas.microsoft.com/office/drawing/2014/main" id="{4593D932-6AB1-C724-65C1-0505FF448C85}"/>
              </a:ext>
            </a:extLst>
          </p:cNvPr>
          <p:cNvSpPr>
            <a:spLocks noGrp="1"/>
          </p:cNvSpPr>
          <p:nvPr>
            <p:ph idx="1"/>
          </p:nvPr>
        </p:nvSpPr>
        <p:spPr>
          <a:xfrm>
            <a:off x="838200" y="1825625"/>
            <a:ext cx="7327006" cy="4351338"/>
          </a:xfrm>
        </p:spPr>
        <p:txBody>
          <a:bodyPr>
            <a:noAutofit/>
          </a:bodyPr>
          <a:lstStyle/>
          <a:p>
            <a:r>
              <a:rPr lang="en-GB" b="0" i="0" dirty="0">
                <a:solidFill>
                  <a:schemeClr val="accent1"/>
                </a:solidFill>
                <a:effectLst/>
                <a:latin typeface="Google Sans"/>
              </a:rPr>
              <a:t>Stand well back</a:t>
            </a:r>
          </a:p>
          <a:p>
            <a:r>
              <a:rPr lang="en-GB" b="0" i="0" dirty="0">
                <a:solidFill>
                  <a:schemeClr val="accent1"/>
                </a:solidFill>
                <a:effectLst/>
                <a:latin typeface="Google Sans"/>
              </a:rPr>
              <a:t>Never go back to a lit firework</a:t>
            </a:r>
          </a:p>
          <a:p>
            <a:r>
              <a:rPr lang="en-GB" b="0" i="0" dirty="0">
                <a:solidFill>
                  <a:schemeClr val="accent1"/>
                </a:solidFill>
                <a:effectLst/>
                <a:latin typeface="Google Sans"/>
              </a:rPr>
              <a:t>Never put fireworks in your pocket</a:t>
            </a:r>
          </a:p>
          <a:p>
            <a:r>
              <a:rPr lang="en-GB" b="0" i="0" dirty="0">
                <a:solidFill>
                  <a:schemeClr val="accent1"/>
                </a:solidFill>
                <a:effectLst/>
                <a:latin typeface="Google Sans"/>
              </a:rPr>
              <a:t>Never throw fireworks</a:t>
            </a:r>
          </a:p>
          <a:p>
            <a:r>
              <a:rPr lang="en-GB" b="0" i="0" dirty="0">
                <a:solidFill>
                  <a:schemeClr val="accent1"/>
                </a:solidFill>
                <a:effectLst/>
                <a:latin typeface="Google Sans"/>
              </a:rPr>
              <a:t>Light sparklers one at a time and always wear gloves</a:t>
            </a:r>
          </a:p>
          <a:p>
            <a:r>
              <a:rPr lang="en-GB" b="0" i="0" dirty="0">
                <a:solidFill>
                  <a:schemeClr val="accent1"/>
                </a:solidFill>
                <a:effectLst/>
                <a:latin typeface="Google Sans"/>
              </a:rPr>
              <a:t>Never give sparklers to a child under 5</a:t>
            </a:r>
          </a:p>
          <a:p>
            <a:r>
              <a:rPr lang="en-GB" b="0" i="0" dirty="0">
                <a:solidFill>
                  <a:schemeClr val="accent1"/>
                </a:solidFill>
                <a:effectLst/>
                <a:latin typeface="Google Sans"/>
              </a:rPr>
              <a:t>Keep pets indoors</a:t>
            </a:r>
          </a:p>
          <a:p>
            <a:pPr marL="365760" indent="-256032" eaLnBrk="1" hangingPunct="1">
              <a:spcBef>
                <a:spcPts val="400"/>
              </a:spcBef>
              <a:buClr>
                <a:schemeClr val="accent1"/>
              </a:buClr>
              <a:buSzPct val="68000"/>
              <a:buFont typeface="Wingdings 3"/>
              <a:buChar char=""/>
            </a:pPr>
            <a:endParaRPr lang="en-GB" dirty="0">
              <a:solidFill>
                <a:schemeClr val="accent1"/>
              </a:solidFill>
              <a:cs typeface="Tahoma" pitchFamily="34" charset="0"/>
            </a:endParaRPr>
          </a:p>
          <a:p>
            <a:pPr marL="365760" indent="-256032" eaLnBrk="1" hangingPunct="1">
              <a:spcBef>
                <a:spcPts val="400"/>
              </a:spcBef>
              <a:buClr>
                <a:schemeClr val="accent1"/>
              </a:buClr>
              <a:buSzPct val="68000"/>
              <a:buFont typeface="Wingdings 3"/>
              <a:buChar char=""/>
            </a:pPr>
            <a:endParaRPr lang="en-GB" b="1" dirty="0">
              <a:solidFill>
                <a:schemeClr val="accent1"/>
              </a:solidFill>
              <a:cs typeface="Tahoma" pitchFamily="34" charset="0"/>
            </a:endParaRPr>
          </a:p>
          <a:p>
            <a:pPr marL="109728" indent="0" eaLnBrk="1" hangingPunct="1">
              <a:spcBef>
                <a:spcPts val="400"/>
              </a:spcBef>
              <a:buClr>
                <a:schemeClr val="accent1"/>
              </a:buClr>
              <a:buSzPct val="68000"/>
              <a:buNone/>
            </a:pPr>
            <a:r>
              <a:rPr lang="en-GB" b="1" dirty="0">
                <a:solidFill>
                  <a:schemeClr val="accent1"/>
                </a:solidFill>
                <a:cs typeface="Tahoma" pitchFamily="34" charset="0"/>
              </a:rPr>
              <a:t>  </a:t>
            </a:r>
            <a:endParaRPr lang="en-GB" dirty="0">
              <a:solidFill>
                <a:schemeClr val="accent1"/>
              </a:solidFill>
              <a:latin typeface="Tahoma" pitchFamily="34" charset="0"/>
              <a:cs typeface="Tahoma" pitchFamily="34" charset="0"/>
            </a:endParaRPr>
          </a:p>
          <a:p>
            <a:endParaRPr lang="en-GB" dirty="0">
              <a:solidFill>
                <a:schemeClr val="accent1"/>
              </a:solidFill>
              <a:latin typeface="Tahoma" pitchFamily="34" charset="0"/>
              <a:cs typeface="Tahoma" pitchFamily="34" charset="0"/>
            </a:endParaRPr>
          </a:p>
          <a:p>
            <a:pPr marL="365760" indent="-256032" eaLnBrk="1" hangingPunct="1">
              <a:spcBef>
                <a:spcPts val="400"/>
              </a:spcBef>
              <a:buClr>
                <a:schemeClr val="accent1"/>
              </a:buClr>
              <a:buSzPct val="68000"/>
              <a:buFont typeface="Wingdings 3"/>
              <a:buChar char=""/>
            </a:pPr>
            <a:endParaRPr lang="en-GB" dirty="0">
              <a:solidFill>
                <a:schemeClr val="accent1"/>
              </a:solidFill>
            </a:endParaRPr>
          </a:p>
        </p:txBody>
      </p:sp>
    </p:spTree>
    <p:extLst>
      <p:ext uri="{BB962C8B-B14F-4D97-AF65-F5344CB8AC3E}">
        <p14:creationId xmlns:p14="http://schemas.microsoft.com/office/powerpoint/2010/main" val="2408095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4CB334F-8B14-5827-1D0F-59ECAAC3614D}"/>
              </a:ext>
            </a:extLst>
          </p:cNvPr>
          <p:cNvSpPr>
            <a:spLocks noGrp="1"/>
          </p:cNvSpPr>
          <p:nvPr>
            <p:ph type="title"/>
          </p:nvPr>
        </p:nvSpPr>
        <p:spPr>
          <a:xfrm>
            <a:off x="2787317" y="304968"/>
            <a:ext cx="5502442" cy="1325563"/>
          </a:xfrm>
        </p:spPr>
        <p:txBody>
          <a:bodyPr/>
          <a:lstStyle/>
          <a:p>
            <a:r>
              <a:rPr lang="en-GB" dirty="0"/>
              <a:t>Fireworks and the law</a:t>
            </a:r>
          </a:p>
        </p:txBody>
      </p:sp>
      <p:sp>
        <p:nvSpPr>
          <p:cNvPr id="3" name="Content Placeholder 2">
            <a:extLst>
              <a:ext uri="{FF2B5EF4-FFF2-40B4-BE49-F238E27FC236}">
                <a16:creationId xmlns:a16="http://schemas.microsoft.com/office/drawing/2014/main" id="{4593D932-6AB1-C724-65C1-0505FF448C85}"/>
              </a:ext>
            </a:extLst>
          </p:cNvPr>
          <p:cNvSpPr>
            <a:spLocks noGrp="1"/>
          </p:cNvSpPr>
          <p:nvPr>
            <p:ph idx="1"/>
          </p:nvPr>
        </p:nvSpPr>
        <p:spPr>
          <a:xfrm>
            <a:off x="838200" y="1825625"/>
            <a:ext cx="7327006" cy="4351338"/>
          </a:xfrm>
        </p:spPr>
        <p:txBody>
          <a:bodyPr>
            <a:noAutofit/>
          </a:bodyPr>
          <a:lstStyle/>
          <a:p>
            <a:pPr marL="109728" indent="0">
              <a:spcBef>
                <a:spcPts val="400"/>
              </a:spcBef>
              <a:buClr>
                <a:schemeClr val="accent1"/>
              </a:buClr>
              <a:buSzPct val="68000"/>
              <a:buNone/>
            </a:pPr>
            <a:r>
              <a:rPr lang="en-GB" dirty="0">
                <a:solidFill>
                  <a:schemeClr val="accent1"/>
                </a:solidFill>
                <a:cs typeface="Tahoma" pitchFamily="34" charset="0"/>
              </a:rPr>
              <a:t>It is an offence </a:t>
            </a:r>
          </a:p>
          <a:p>
            <a:pPr marL="566928" indent="-457200">
              <a:spcBef>
                <a:spcPts val="400"/>
              </a:spcBef>
              <a:buClr>
                <a:schemeClr val="accent1"/>
              </a:buClr>
              <a:buSzPct val="68000"/>
            </a:pPr>
            <a:r>
              <a:rPr lang="en-GB" dirty="0">
                <a:solidFill>
                  <a:schemeClr val="accent1"/>
                </a:solidFill>
                <a:cs typeface="Tahoma" pitchFamily="34" charset="0"/>
              </a:rPr>
              <a:t>for anyone under 18 to purchase fireworks</a:t>
            </a:r>
          </a:p>
          <a:p>
            <a:pPr marL="566928" indent="-457200">
              <a:spcBef>
                <a:spcPts val="400"/>
              </a:spcBef>
              <a:buClr>
                <a:schemeClr val="accent1"/>
              </a:buClr>
              <a:buSzPct val="68000"/>
            </a:pPr>
            <a:r>
              <a:rPr lang="en-GB" dirty="0">
                <a:solidFill>
                  <a:schemeClr val="accent1"/>
                </a:solidFill>
                <a:cs typeface="Tahoma" pitchFamily="34" charset="0"/>
              </a:rPr>
              <a:t>for anyone under 18 to possess fireworks in a public place.</a:t>
            </a:r>
          </a:p>
          <a:p>
            <a:pPr marL="566928" indent="-457200">
              <a:spcBef>
                <a:spcPts val="400"/>
              </a:spcBef>
              <a:buClr>
                <a:schemeClr val="accent1"/>
              </a:buClr>
              <a:buSzPct val="68000"/>
            </a:pPr>
            <a:r>
              <a:rPr lang="en-GB" dirty="0">
                <a:solidFill>
                  <a:schemeClr val="accent1"/>
                </a:solidFill>
                <a:cs typeface="Tahoma" pitchFamily="34" charset="0"/>
              </a:rPr>
              <a:t>for anyone to let fireworks off during night hours (11pm to 7am)</a:t>
            </a:r>
          </a:p>
          <a:p>
            <a:pPr marL="566928" indent="-457200">
              <a:spcBef>
                <a:spcPts val="400"/>
              </a:spcBef>
              <a:buClr>
                <a:schemeClr val="accent1"/>
              </a:buClr>
              <a:buSzPct val="68000"/>
            </a:pPr>
            <a:r>
              <a:rPr lang="en-GB" dirty="0">
                <a:solidFill>
                  <a:schemeClr val="accent1"/>
                </a:solidFill>
                <a:cs typeface="Tahoma" pitchFamily="34" charset="0"/>
              </a:rPr>
              <a:t>or set off fireworks in any highway, street, thoroughfare or public place</a:t>
            </a:r>
            <a:endParaRPr lang="en-GB" dirty="0">
              <a:solidFill>
                <a:schemeClr val="accent1"/>
              </a:solidFill>
              <a:latin typeface="Tahoma" pitchFamily="34" charset="0"/>
              <a:cs typeface="Tahoma" pitchFamily="34" charset="0"/>
            </a:endParaRPr>
          </a:p>
          <a:p>
            <a:endParaRPr lang="en-GB" dirty="0">
              <a:solidFill>
                <a:schemeClr val="accent1"/>
              </a:solidFill>
              <a:latin typeface="Tahoma" pitchFamily="34" charset="0"/>
              <a:cs typeface="Tahoma" pitchFamily="34" charset="0"/>
            </a:endParaRPr>
          </a:p>
          <a:p>
            <a:pPr marL="365760" indent="-256032" eaLnBrk="1" hangingPunct="1">
              <a:spcBef>
                <a:spcPts val="400"/>
              </a:spcBef>
              <a:buClr>
                <a:schemeClr val="accent1"/>
              </a:buClr>
              <a:buSzPct val="68000"/>
              <a:buFont typeface="Wingdings 3"/>
              <a:buChar char=""/>
            </a:pPr>
            <a:endParaRPr lang="en-GB" dirty="0">
              <a:solidFill>
                <a:schemeClr val="accent1"/>
              </a:solidFill>
            </a:endParaRPr>
          </a:p>
        </p:txBody>
      </p:sp>
      <p:pic>
        <p:nvPicPr>
          <p:cNvPr id="5" name="Picture 4">
            <a:extLst>
              <a:ext uri="{FF2B5EF4-FFF2-40B4-BE49-F238E27FC236}">
                <a16:creationId xmlns:a16="http://schemas.microsoft.com/office/drawing/2014/main" id="{86191AD9-3598-BC12-A008-3F94F8959B9F}"/>
              </a:ext>
            </a:extLst>
          </p:cNvPr>
          <p:cNvPicPr>
            <a:picLocks noChangeAspect="1"/>
          </p:cNvPicPr>
          <p:nvPr/>
        </p:nvPicPr>
        <p:blipFill>
          <a:blip r:embed="rId3"/>
          <a:stretch>
            <a:fillRect/>
          </a:stretch>
        </p:blipFill>
        <p:spPr>
          <a:xfrm>
            <a:off x="9206834" y="2048668"/>
            <a:ext cx="2667666" cy="4568848"/>
          </a:xfrm>
          <a:prstGeom prst="rect">
            <a:avLst/>
          </a:prstGeom>
        </p:spPr>
      </p:pic>
    </p:spTree>
    <p:extLst>
      <p:ext uri="{BB962C8B-B14F-4D97-AF65-F5344CB8AC3E}">
        <p14:creationId xmlns:p14="http://schemas.microsoft.com/office/powerpoint/2010/main" val="1401878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n dressed in Scream mask throws firework into shop_WMV V9.wmv">
            <a:hlinkClick r:id="" action="ppaction://media"/>
            <a:extLst>
              <a:ext uri="{FF2B5EF4-FFF2-40B4-BE49-F238E27FC236}">
                <a16:creationId xmlns:a16="http://schemas.microsoft.com/office/drawing/2014/main" id="{F3EAFD20-0B28-F53B-BAB1-80B4F4DCA87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134737" y="494294"/>
            <a:ext cx="9507557" cy="5998581"/>
          </a:xfrm>
          <a:prstGeom prst="rect">
            <a:avLst/>
          </a:prstGeom>
        </p:spPr>
      </p:pic>
    </p:spTree>
    <p:extLst>
      <p:ext uri="{BB962C8B-B14F-4D97-AF65-F5344CB8AC3E}">
        <p14:creationId xmlns:p14="http://schemas.microsoft.com/office/powerpoint/2010/main" val="946815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23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7" descr="bonfire whats wrong">
            <a:extLst>
              <a:ext uri="{FF2B5EF4-FFF2-40B4-BE49-F238E27FC236}">
                <a16:creationId xmlns:a16="http://schemas.microsoft.com/office/drawing/2014/main" id="{051E1981-82FC-32AE-078C-645BDE8363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3" r="-1" b="-1"/>
          <a:stretch/>
        </p:blipFill>
        <p:spPr bwMode="auto">
          <a:xfrm>
            <a:off x="2357610" y="1762257"/>
            <a:ext cx="7121241" cy="490974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593D932-6AB1-C724-65C1-0505FF448C85}"/>
              </a:ext>
            </a:extLst>
          </p:cNvPr>
          <p:cNvSpPr>
            <a:spLocks noGrp="1"/>
          </p:cNvSpPr>
          <p:nvPr>
            <p:ph idx="1"/>
          </p:nvPr>
        </p:nvSpPr>
        <p:spPr>
          <a:xfrm>
            <a:off x="6822368" y="2596243"/>
            <a:ext cx="4461253" cy="3575957"/>
          </a:xfrm>
        </p:spPr>
        <p:txBody>
          <a:bodyPr>
            <a:normAutofit/>
          </a:bodyPr>
          <a:lstStyle/>
          <a:p>
            <a:pPr marL="109728" indent="0" eaLnBrk="1" hangingPunct="1">
              <a:spcBef>
                <a:spcPts val="400"/>
              </a:spcBef>
              <a:buClr>
                <a:schemeClr val="accent1"/>
              </a:buClr>
              <a:buSzPct val="68000"/>
              <a:buNone/>
            </a:pPr>
            <a:endParaRPr lang="en-GB" sz="1600" dirty="0">
              <a:solidFill>
                <a:schemeClr val="tx2"/>
              </a:solidFill>
            </a:endParaRPr>
          </a:p>
          <a:p>
            <a:endParaRPr lang="en-GB" sz="1600" dirty="0">
              <a:solidFill>
                <a:schemeClr val="tx2"/>
              </a:solidFill>
              <a:latin typeface="Tahoma" pitchFamily="34" charset="0"/>
              <a:cs typeface="Tahoma" pitchFamily="34" charset="0"/>
            </a:endParaRPr>
          </a:p>
          <a:p>
            <a:endParaRPr lang="en-GB" sz="1600" dirty="0">
              <a:solidFill>
                <a:schemeClr val="tx2"/>
              </a:solidFill>
              <a:latin typeface="Tahoma" pitchFamily="34" charset="0"/>
              <a:cs typeface="Tahoma" pitchFamily="34" charset="0"/>
            </a:endParaRPr>
          </a:p>
          <a:p>
            <a:pPr marL="365760" indent="-256032" eaLnBrk="1" hangingPunct="1">
              <a:spcBef>
                <a:spcPts val="400"/>
              </a:spcBef>
              <a:buClr>
                <a:schemeClr val="accent1"/>
              </a:buClr>
              <a:buSzPct val="68000"/>
              <a:buFont typeface="Wingdings 3"/>
              <a:buChar char=""/>
            </a:pPr>
            <a:endParaRPr lang="en-GB" sz="1600" dirty="0">
              <a:solidFill>
                <a:schemeClr val="tx2"/>
              </a:solidFill>
            </a:endParaRPr>
          </a:p>
        </p:txBody>
      </p:sp>
      <p:sp>
        <p:nvSpPr>
          <p:cNvPr id="4" name="Title 3">
            <a:extLst>
              <a:ext uri="{FF2B5EF4-FFF2-40B4-BE49-F238E27FC236}">
                <a16:creationId xmlns:a16="http://schemas.microsoft.com/office/drawing/2014/main" id="{81EA5EEB-4E16-98CE-1E60-E166E0DA3C7A}"/>
              </a:ext>
            </a:extLst>
          </p:cNvPr>
          <p:cNvSpPr>
            <a:spLocks noGrp="1"/>
          </p:cNvSpPr>
          <p:nvPr>
            <p:ph type="title"/>
          </p:nvPr>
        </p:nvSpPr>
        <p:spPr/>
        <p:txBody>
          <a:bodyPr/>
          <a:lstStyle/>
          <a:p>
            <a:r>
              <a:rPr lang="en-GB" dirty="0"/>
              <a:t>What is wrong with this bonfire scene?</a:t>
            </a:r>
          </a:p>
        </p:txBody>
      </p:sp>
    </p:spTree>
    <p:extLst>
      <p:ext uri="{BB962C8B-B14F-4D97-AF65-F5344CB8AC3E}">
        <p14:creationId xmlns:p14="http://schemas.microsoft.com/office/powerpoint/2010/main" val="1925569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EE3CC4-A9A8-1BB1-25EE-CB1F91AEBF47}"/>
              </a:ext>
            </a:extLst>
          </p:cNvPr>
          <p:cNvSpPr/>
          <p:nvPr/>
        </p:nvSpPr>
        <p:spPr>
          <a:xfrm>
            <a:off x="7305965" y="0"/>
            <a:ext cx="4738255" cy="1655763"/>
          </a:xfrm>
          <a:prstGeom prst="rect">
            <a:avLst/>
          </a:prstGeom>
          <a:solidFill>
            <a:srgbClr val="DDDDDB"/>
          </a:solidFill>
          <a:ln>
            <a:solidFill>
              <a:srgbClr val="DDDD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GB" dirty="0">
              <a:solidFill>
                <a:prstClr val="white"/>
              </a:solidFill>
              <a:latin typeface="Calibri" panose="020F0502020204030204"/>
            </a:endParaRPr>
          </a:p>
        </p:txBody>
      </p:sp>
      <p:sp>
        <p:nvSpPr>
          <p:cNvPr id="5" name="TextBox 4">
            <a:extLst>
              <a:ext uri="{FF2B5EF4-FFF2-40B4-BE49-F238E27FC236}">
                <a16:creationId xmlns:a16="http://schemas.microsoft.com/office/drawing/2014/main" id="{BA9EB8E9-64FA-A605-22B6-AF0488BA8440}"/>
              </a:ext>
            </a:extLst>
          </p:cNvPr>
          <p:cNvSpPr txBox="1"/>
          <p:nvPr/>
        </p:nvSpPr>
        <p:spPr>
          <a:xfrm>
            <a:off x="2549015" y="1713272"/>
            <a:ext cx="662694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GB" sz="2800" dirty="0">
              <a:latin typeface="Arial"/>
              <a:cs typeface="Arial"/>
            </a:endParaRPr>
          </a:p>
        </p:txBody>
      </p:sp>
      <p:pic>
        <p:nvPicPr>
          <p:cNvPr id="3" name="Online Media 2" title="Bonfire Safety Secondary School Film">
            <a:hlinkClick r:id="" action="ppaction://media"/>
            <a:extLst>
              <a:ext uri="{FF2B5EF4-FFF2-40B4-BE49-F238E27FC236}">
                <a16:creationId xmlns:a16="http://schemas.microsoft.com/office/drawing/2014/main" id="{7C1CF4D3-6BA2-100D-DE36-96EC63F345C1}"/>
              </a:ext>
            </a:extLst>
          </p:cNvPr>
          <p:cNvPicPr>
            <a:picLocks noRot="1" noChangeAspect="1"/>
          </p:cNvPicPr>
          <p:nvPr>
            <a:videoFile r:link="rId1"/>
          </p:nvPr>
        </p:nvPicPr>
        <p:blipFill>
          <a:blip r:embed="rId4"/>
          <a:stretch>
            <a:fillRect/>
          </a:stretch>
        </p:blipFill>
        <p:spPr>
          <a:xfrm>
            <a:off x="1411077" y="1737246"/>
            <a:ext cx="8680373" cy="4904410"/>
          </a:xfrm>
          <a:prstGeom prst="rect">
            <a:avLst/>
          </a:prstGeom>
        </p:spPr>
      </p:pic>
      <p:sp>
        <p:nvSpPr>
          <p:cNvPr id="8" name="Title 7">
            <a:extLst>
              <a:ext uri="{FF2B5EF4-FFF2-40B4-BE49-F238E27FC236}">
                <a16:creationId xmlns:a16="http://schemas.microsoft.com/office/drawing/2014/main" id="{FF758EF1-B36A-7556-9CE9-AEF2B6100657}"/>
              </a:ext>
            </a:extLst>
          </p:cNvPr>
          <p:cNvSpPr>
            <a:spLocks noGrp="1"/>
          </p:cNvSpPr>
          <p:nvPr>
            <p:ph type="title"/>
          </p:nvPr>
        </p:nvSpPr>
        <p:spPr>
          <a:xfrm>
            <a:off x="729915" y="330200"/>
            <a:ext cx="9761621" cy="1325563"/>
          </a:xfrm>
        </p:spPr>
        <p:txBody>
          <a:bodyPr/>
          <a:lstStyle/>
          <a:p>
            <a:r>
              <a:rPr lang="en-GB" i="0" dirty="0">
                <a:effectLst/>
              </a:rPr>
              <a:t>The reality of the dangers of Bonfire night</a:t>
            </a:r>
            <a:endParaRPr lang="en-GB" dirty="0"/>
          </a:p>
        </p:txBody>
      </p:sp>
    </p:spTree>
    <p:extLst>
      <p:ext uri="{BB962C8B-B14F-4D97-AF65-F5344CB8AC3E}">
        <p14:creationId xmlns:p14="http://schemas.microsoft.com/office/powerpoint/2010/main" val="1743349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EE3CC4-A9A8-1BB1-25EE-CB1F91AEBF47}"/>
              </a:ext>
            </a:extLst>
          </p:cNvPr>
          <p:cNvSpPr/>
          <p:nvPr/>
        </p:nvSpPr>
        <p:spPr>
          <a:xfrm>
            <a:off x="7305965" y="0"/>
            <a:ext cx="4738255" cy="1655763"/>
          </a:xfrm>
          <a:prstGeom prst="rect">
            <a:avLst/>
          </a:prstGeom>
          <a:solidFill>
            <a:srgbClr val="DDDDDB"/>
          </a:solidFill>
          <a:ln>
            <a:solidFill>
              <a:srgbClr val="DDDD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defRPr/>
            </a:pPr>
            <a:endParaRPr lang="en-GB" dirty="0">
              <a:solidFill>
                <a:prstClr val="white"/>
              </a:solidFill>
              <a:latin typeface="Calibri" panose="020F0502020204030204"/>
            </a:endParaRPr>
          </a:p>
        </p:txBody>
      </p:sp>
      <p:sp>
        <p:nvSpPr>
          <p:cNvPr id="3" name="Title 2">
            <a:extLst>
              <a:ext uri="{FF2B5EF4-FFF2-40B4-BE49-F238E27FC236}">
                <a16:creationId xmlns:a16="http://schemas.microsoft.com/office/drawing/2014/main" id="{2F1EFF45-7BEE-0E8F-3BF1-F6C37B1E4118}"/>
              </a:ext>
            </a:extLst>
          </p:cNvPr>
          <p:cNvSpPr>
            <a:spLocks noGrp="1"/>
          </p:cNvSpPr>
          <p:nvPr>
            <p:ph type="title"/>
          </p:nvPr>
        </p:nvSpPr>
        <p:spPr>
          <a:xfrm>
            <a:off x="2731168" y="495299"/>
            <a:ext cx="6729663" cy="1325563"/>
          </a:xfrm>
        </p:spPr>
        <p:txBody>
          <a:bodyPr/>
          <a:lstStyle/>
          <a:p>
            <a:r>
              <a:rPr lang="en-GB" dirty="0"/>
              <a:t>Final points to remember…</a:t>
            </a:r>
          </a:p>
        </p:txBody>
      </p:sp>
      <p:sp>
        <p:nvSpPr>
          <p:cNvPr id="6" name="Content Placeholder 5">
            <a:extLst>
              <a:ext uri="{FF2B5EF4-FFF2-40B4-BE49-F238E27FC236}">
                <a16:creationId xmlns:a16="http://schemas.microsoft.com/office/drawing/2014/main" id="{3891DCBB-B2BF-F50B-5CEC-4C61C49F1D02}"/>
              </a:ext>
            </a:extLst>
          </p:cNvPr>
          <p:cNvSpPr>
            <a:spLocks noGrp="1"/>
          </p:cNvSpPr>
          <p:nvPr>
            <p:ph idx="1"/>
          </p:nvPr>
        </p:nvSpPr>
        <p:spPr>
          <a:xfrm>
            <a:off x="838200" y="2170690"/>
            <a:ext cx="6845300" cy="4687309"/>
          </a:xfrm>
        </p:spPr>
        <p:txBody>
          <a:bodyPr>
            <a:normAutofit fontScale="92500" lnSpcReduction="10000"/>
          </a:bodyPr>
          <a:lstStyle/>
          <a:p>
            <a:pPr marL="452628" indent="-342900">
              <a:lnSpc>
                <a:spcPct val="150000"/>
              </a:lnSpc>
              <a:spcBef>
                <a:spcPts val="400"/>
              </a:spcBef>
              <a:buClr>
                <a:schemeClr val="accent1"/>
              </a:buClr>
              <a:buSzPct val="68000"/>
            </a:pPr>
            <a:r>
              <a:rPr lang="en-GB" sz="2400" i="0" dirty="0">
                <a:solidFill>
                  <a:srgbClr val="0070C0"/>
                </a:solidFill>
                <a:effectLst/>
              </a:rPr>
              <a:t>Look out for the organised events taking place in your area</a:t>
            </a:r>
          </a:p>
          <a:p>
            <a:pPr marL="452628" indent="-342900">
              <a:lnSpc>
                <a:spcPct val="150000"/>
              </a:lnSpc>
              <a:spcBef>
                <a:spcPts val="400"/>
              </a:spcBef>
              <a:buClr>
                <a:schemeClr val="accent1"/>
              </a:buClr>
              <a:buSzPct val="68000"/>
            </a:pPr>
            <a:r>
              <a:rPr lang="en-GB" sz="2400" i="0" dirty="0">
                <a:solidFill>
                  <a:srgbClr val="0070C0"/>
                </a:solidFill>
                <a:effectLst/>
              </a:rPr>
              <a:t>If you witness antisocial behaviour, please report it to via ou</a:t>
            </a:r>
            <a:r>
              <a:rPr lang="en-GB" sz="2400" dirty="0">
                <a:solidFill>
                  <a:srgbClr val="0070C0"/>
                </a:solidFill>
              </a:rPr>
              <a:t>r website</a:t>
            </a:r>
            <a:r>
              <a:rPr lang="en-GB" sz="2400" i="0" dirty="0">
                <a:solidFill>
                  <a:srgbClr val="0070C0"/>
                </a:solidFill>
                <a:effectLst/>
              </a:rPr>
              <a:t>, or instant messaging @merpolCC, or by calling 101. In an emergency dial 999.</a:t>
            </a:r>
            <a:endParaRPr lang="en-GB" sz="2400" dirty="0">
              <a:solidFill>
                <a:srgbClr val="0070C0"/>
              </a:solidFill>
              <a:cs typeface="Tahoma" pitchFamily="34" charset="0"/>
            </a:endParaRPr>
          </a:p>
          <a:p>
            <a:pPr marL="452628" indent="-342900">
              <a:lnSpc>
                <a:spcPct val="150000"/>
              </a:lnSpc>
              <a:spcBef>
                <a:spcPts val="400"/>
              </a:spcBef>
              <a:buClr>
                <a:schemeClr val="accent1"/>
              </a:buClr>
              <a:buSzPct val="68000"/>
            </a:pPr>
            <a:r>
              <a:rPr lang="en-GB" sz="2400" dirty="0">
                <a:solidFill>
                  <a:srgbClr val="0070C0"/>
                </a:solidFill>
                <a:cs typeface="Tahoma" pitchFamily="34" charset="0"/>
              </a:rPr>
              <a:t>Allow the Emergency and Public Services to do their job safely</a:t>
            </a:r>
          </a:p>
          <a:p>
            <a:pPr marL="0" indent="0" algn="ctr">
              <a:lnSpc>
                <a:spcPct val="150000"/>
              </a:lnSpc>
              <a:spcBef>
                <a:spcPts val="400"/>
              </a:spcBef>
              <a:buClr>
                <a:schemeClr val="accent1"/>
              </a:buClr>
              <a:buSzPct val="68000"/>
              <a:buNone/>
            </a:pPr>
            <a:r>
              <a:rPr lang="en-GB" sz="2400" dirty="0">
                <a:solidFill>
                  <a:srgbClr val="FF0000"/>
                </a:solidFill>
              </a:rPr>
              <a:t>HAVE A SAFE, ENJOYABLE AND HAPPY HALLOWEEN AND BONFIRE NIGHT!</a:t>
            </a:r>
          </a:p>
        </p:txBody>
      </p:sp>
      <p:pic>
        <p:nvPicPr>
          <p:cNvPr id="9" name="Picture 8">
            <a:extLst>
              <a:ext uri="{FF2B5EF4-FFF2-40B4-BE49-F238E27FC236}">
                <a16:creationId xmlns:a16="http://schemas.microsoft.com/office/drawing/2014/main" id="{82BB5B35-4FB2-23C7-3C6B-28798091188A}"/>
              </a:ext>
            </a:extLst>
          </p:cNvPr>
          <p:cNvPicPr>
            <a:picLocks noChangeAspect="1"/>
          </p:cNvPicPr>
          <p:nvPr/>
        </p:nvPicPr>
        <p:blipFill>
          <a:blip r:embed="rId3"/>
          <a:stretch>
            <a:fillRect/>
          </a:stretch>
        </p:blipFill>
        <p:spPr>
          <a:xfrm>
            <a:off x="7952353" y="2355419"/>
            <a:ext cx="3837867" cy="2862841"/>
          </a:xfrm>
          <a:prstGeom prst="rect">
            <a:avLst/>
          </a:prstGeom>
        </p:spPr>
      </p:pic>
    </p:spTree>
    <p:extLst>
      <p:ext uri="{BB962C8B-B14F-4D97-AF65-F5344CB8AC3E}">
        <p14:creationId xmlns:p14="http://schemas.microsoft.com/office/powerpoint/2010/main" val="25153657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FA698DCF3AFDD4D820DD68F9EE767F6" ma:contentTypeVersion="14" ma:contentTypeDescription="Create a new document." ma:contentTypeScope="" ma:versionID="26cfcc04aa45bd80f12146d2b090ee7b">
  <xsd:schema xmlns:xsd="http://www.w3.org/2001/XMLSchema" xmlns:xs="http://www.w3.org/2001/XMLSchema" xmlns:p="http://schemas.microsoft.com/office/2006/metadata/properties" xmlns:ns2="eab616cc-f708-415e-8015-8be945f9bf9c" xmlns:ns3="137a9902-02dd-4a03-bcb5-488531b73951" targetNamespace="http://schemas.microsoft.com/office/2006/metadata/properties" ma:root="true" ma:fieldsID="ec2b641d42b4496db8b6e5c5271a7ebe" ns2:_="" ns3:_="">
    <xsd:import namespace="eab616cc-f708-415e-8015-8be945f9bf9c"/>
    <xsd:import namespace="137a9902-02dd-4a03-bcb5-488531b7395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b616cc-f708-415e-8015-8be945f9bf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5a32ded-f597-4dba-8c70-8a2502387883"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37a9902-02dd-4a03-bcb5-488531b7395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c56901-30db-468c-8694-552ac8e22d4d}" ma:internalName="TaxCatchAll" ma:showField="CatchAllData" ma:web="137a9902-02dd-4a03-bcb5-488531b73951">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ab616cc-f708-415e-8015-8be945f9bf9c">
      <Terms xmlns="http://schemas.microsoft.com/office/infopath/2007/PartnerControls"/>
    </lcf76f155ced4ddcb4097134ff3c332f>
    <TaxCatchAll xmlns="137a9902-02dd-4a03-bcb5-488531b73951" xsi:nil="true"/>
  </documentManagement>
</p:properties>
</file>

<file path=customXml/itemProps1.xml><?xml version="1.0" encoding="utf-8"?>
<ds:datastoreItem xmlns:ds="http://schemas.openxmlformats.org/officeDocument/2006/customXml" ds:itemID="{63F94F9E-BA77-4362-BB8F-EA1E76D524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b616cc-f708-415e-8015-8be945f9bf9c"/>
    <ds:schemaRef ds:uri="137a9902-02dd-4a03-bcb5-488531b7395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028C8F-8FD8-4FE5-9618-8BC189800955}">
  <ds:schemaRefs>
    <ds:schemaRef ds:uri="http://schemas.microsoft.com/sharepoint/v3/contenttype/forms"/>
  </ds:schemaRefs>
</ds:datastoreItem>
</file>

<file path=customXml/itemProps3.xml><?xml version="1.0" encoding="utf-8"?>
<ds:datastoreItem xmlns:ds="http://schemas.openxmlformats.org/officeDocument/2006/customXml" ds:itemID="{57A7C843-5189-40B5-9BBE-DC7B8C9D6C33}">
  <ds:schemaRefs>
    <ds:schemaRef ds:uri="http://purl.org/dc/dcmitype/"/>
    <ds:schemaRef ds:uri="http://purl.org/dc/elements/1.1/"/>
    <ds:schemaRef ds:uri="http://schemas.openxmlformats.org/package/2006/metadata/core-properties"/>
    <ds:schemaRef ds:uri="http://www.w3.org/XML/1998/namespace"/>
    <ds:schemaRef ds:uri="eab616cc-f708-415e-8015-8be945f9bf9c"/>
    <ds:schemaRef ds:uri="http://schemas.microsoft.com/office/2006/metadata/properties"/>
    <ds:schemaRef ds:uri="http://purl.org/dc/terms/"/>
    <ds:schemaRef ds:uri="http://schemas.microsoft.com/office/2006/documentManagement/types"/>
    <ds:schemaRef ds:uri="http://schemas.microsoft.com/office/infopath/2007/PartnerControls"/>
    <ds:schemaRef ds:uri="137a9902-02dd-4a03-bcb5-488531b73951"/>
  </ds:schemaRefs>
</ds:datastoreItem>
</file>

<file path=docProps/app.xml><?xml version="1.0" encoding="utf-8"?>
<Properties xmlns="http://schemas.openxmlformats.org/officeDocument/2006/extended-properties" xmlns:vt="http://schemas.openxmlformats.org/officeDocument/2006/docPropsVTypes">
  <Template/>
  <TotalTime>1015</TotalTime>
  <Words>1599</Words>
  <Application>Microsoft Office PowerPoint</Application>
  <PresentationFormat>Widescreen</PresentationFormat>
  <Paragraphs>221</Paragraphs>
  <Slides>15</Slides>
  <Notes>15</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Arial</vt:lpstr>
      <vt:lpstr>Calibri</vt:lpstr>
      <vt:lpstr>Calibri Light</vt:lpstr>
      <vt:lpstr>Google Sans</vt:lpstr>
      <vt:lpstr>lato-regular</vt:lpstr>
      <vt:lpstr>Lucida Sans Unicode</vt:lpstr>
      <vt:lpstr>Tahoma</vt:lpstr>
      <vt:lpstr>Times New Roman</vt:lpstr>
      <vt:lpstr>Wingdings 3</vt:lpstr>
      <vt:lpstr>Office Theme</vt:lpstr>
      <vt:lpstr>Halloween and Bonfire Night 2023</vt:lpstr>
      <vt:lpstr>National Curriculum Objectives</vt:lpstr>
      <vt:lpstr>PowerPoint Presentation</vt:lpstr>
      <vt:lpstr>Discussion time!</vt:lpstr>
      <vt:lpstr>What is Anti-Social Behaviour? </vt:lpstr>
      <vt:lpstr>PowerPoint Presentation</vt:lpstr>
      <vt:lpstr>Real life images</vt:lpstr>
      <vt:lpstr>Hoax calls</vt:lpstr>
      <vt:lpstr>Halloween</vt:lpstr>
      <vt:lpstr>Bonfire night</vt:lpstr>
      <vt:lpstr>Fireworks and the law</vt:lpstr>
      <vt:lpstr>PowerPoint Presentation</vt:lpstr>
      <vt:lpstr>What is wrong with this bonfire scene?</vt:lpstr>
      <vt:lpstr>The reality of the dangers of Bonfire night</vt:lpstr>
      <vt:lpstr>Final points to remember…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Russell Mark Barry</dc:creator>
  <cp:lastModifiedBy>Mrs. Forber</cp:lastModifiedBy>
  <cp:revision>12</cp:revision>
  <cp:lastPrinted>2023-10-03T10:15:01Z</cp:lastPrinted>
  <dcterms:created xsi:type="dcterms:W3CDTF">2022-10-10T10:42:40Z</dcterms:created>
  <dcterms:modified xsi:type="dcterms:W3CDTF">2023-10-30T14:20:21Z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e7215e5-6892-44c5-bd87-118363e84c39_Enabled">
    <vt:lpwstr>true</vt:lpwstr>
  </property>
  <property fmtid="{D5CDD505-2E9C-101B-9397-08002B2CF9AE}" pid="3" name="MSIP_Label_fe7215e5-6892-44c5-bd87-118363e84c39_SetDate">
    <vt:lpwstr>2022-10-10T10:42:41Z</vt:lpwstr>
  </property>
  <property fmtid="{D5CDD505-2E9C-101B-9397-08002B2CF9AE}" pid="4" name="MSIP_Label_fe7215e5-6892-44c5-bd87-118363e84c39_Method">
    <vt:lpwstr>Standard</vt:lpwstr>
  </property>
  <property fmtid="{D5CDD505-2E9C-101B-9397-08002B2CF9AE}" pid="5" name="MSIP_Label_fe7215e5-6892-44c5-bd87-118363e84c39_Name">
    <vt:lpwstr>OFFICIAL</vt:lpwstr>
  </property>
  <property fmtid="{D5CDD505-2E9C-101B-9397-08002B2CF9AE}" pid="6" name="MSIP_Label_fe7215e5-6892-44c5-bd87-118363e84c39_SiteId">
    <vt:lpwstr>f3955ea2-4c5d-4e27-ab8d-f6f577fa122d</vt:lpwstr>
  </property>
  <property fmtid="{D5CDD505-2E9C-101B-9397-08002B2CF9AE}" pid="7" name="MSIP_Label_fe7215e5-6892-44c5-bd87-118363e84c39_ActionId">
    <vt:lpwstr>469dd66c-a78e-43c1-b7b8-bcaef858315f</vt:lpwstr>
  </property>
  <property fmtid="{D5CDD505-2E9C-101B-9397-08002B2CF9AE}" pid="8" name="MSIP_Label_fe7215e5-6892-44c5-bd87-118363e84c39_ContentBits">
    <vt:lpwstr>0</vt:lpwstr>
  </property>
  <property fmtid="{D5CDD505-2E9C-101B-9397-08002B2CF9AE}" pid="9" name="ContentTypeId">
    <vt:lpwstr>0x010100EFA698DCF3AFDD4D820DD68F9EE767F6</vt:lpwstr>
  </property>
  <property fmtid="{D5CDD505-2E9C-101B-9397-08002B2CF9AE}" pid="10" name="MediaServiceImageTags">
    <vt:lpwstr/>
  </property>
</Properties>
</file>